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478" r:id="rId4"/>
    <p:sldId id="322" r:id="rId5"/>
    <p:sldId id="443" r:id="rId6"/>
    <p:sldId id="483" r:id="rId7"/>
    <p:sldId id="315" r:id="rId8"/>
    <p:sldId id="507" r:id="rId9"/>
    <p:sldId id="264" r:id="rId10"/>
    <p:sldId id="444" r:id="rId11"/>
    <p:sldId id="514" r:id="rId12"/>
    <p:sldId id="512" r:id="rId13"/>
    <p:sldId id="513" r:id="rId14"/>
    <p:sldId id="460" r:id="rId15"/>
    <p:sldId id="484" r:id="rId16"/>
    <p:sldId id="509" r:id="rId17"/>
    <p:sldId id="510" r:id="rId18"/>
    <p:sldId id="310" r:id="rId19"/>
    <p:sldId id="486" r:id="rId20"/>
    <p:sldId id="50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17A24-C014-F344-AF80-84C8099E10BA}" v="6660" dt="2021-07-18T18:12:35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915" autoAdjust="0"/>
  </p:normalViewPr>
  <p:slideViewPr>
    <p:cSldViewPr snapToGrid="0">
      <p:cViewPr varScale="1">
        <p:scale>
          <a:sx n="62" d="100"/>
          <a:sy n="62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FE0AD-6CE3-154F-A2AD-E818703A9B4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F7DC0-61B2-5C4B-AD33-569EEEB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DA6C-6FD4-4148-B8A2-4742DA7EED8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C7E6-4584-054C-AEAD-6AF719C4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Methods to encourage discussion and communication from the “3 Cs” of Story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C7E6-4584-054C-AEAD-6AF719C4E7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1AD5CF-1178-4B42-88A4-A1FF6C376100}"/>
              </a:ext>
            </a:extLst>
          </p:cNvPr>
          <p:cNvSpPr/>
          <p:nvPr userDrawn="1"/>
        </p:nvSpPr>
        <p:spPr>
          <a:xfrm>
            <a:off x="9196435" y="3529236"/>
            <a:ext cx="222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altLang="en-US" sz="1600" kern="1200">
                <a:solidFill>
                  <a:schemeClr val="tx1"/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*These templates may behave differently, depending on your machine, </a:t>
            </a:r>
            <a:r>
              <a:rPr lang="en-US" altLang="en-US"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operating</a:t>
            </a:r>
            <a:r>
              <a:rPr lang="en-US" altLang="en-US" sz="1600" kern="1200">
                <a:solidFill>
                  <a:schemeClr val="tx1"/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 system, and version of Microsoft Office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A3F7AD-A2E3-3A4E-AEA2-F626E3D3A718}"/>
              </a:ext>
            </a:extLst>
          </p:cNvPr>
          <p:cNvSpPr/>
          <p:nvPr userDrawn="1"/>
        </p:nvSpPr>
        <p:spPr>
          <a:xfrm>
            <a:off x="0" y="759102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B6B016-8DDA-6046-8C80-0EBDE3297308}"/>
              </a:ext>
            </a:extLst>
          </p:cNvPr>
          <p:cNvSpPr txBox="1">
            <a:spLocks/>
          </p:cNvSpPr>
          <p:nvPr userDrawn="1"/>
        </p:nvSpPr>
        <p:spPr>
          <a:xfrm>
            <a:off x="1129283" y="1199286"/>
            <a:ext cx="9974145" cy="202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Instructions for</a:t>
            </a:r>
            <a:r>
              <a:rPr lang="en-US" sz="6000" b="0" baseline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template</a:t>
            </a:r>
            <a:endParaRPr lang="en-US" sz="6000" b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sz="6000" b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DELETE</a:t>
            </a:r>
            <a:r>
              <a:rPr lang="en-US" sz="6000" b="0" baseline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THIS PAGE </a:t>
            </a:r>
            <a:endParaRPr lang="en-US" sz="6000" b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B456C6-2E90-4748-816F-5CA6C32DDDAB}"/>
              </a:ext>
            </a:extLst>
          </p:cNvPr>
          <p:cNvSpPr/>
          <p:nvPr userDrawn="1"/>
        </p:nvSpPr>
        <p:spPr>
          <a:xfrm>
            <a:off x="1129283" y="3285826"/>
            <a:ext cx="7834414" cy="330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Instructions:</a:t>
            </a:r>
          </a:p>
          <a:p>
            <a:pPr eaLnBrk="1" hangingPunct="1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Please delete</a:t>
            </a:r>
            <a:r>
              <a:rPr lang="en-US" sz="2400" b="1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all pages before beginning your slide deck. They are there for preview purposes only.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fonts are Arial, so you shouldn’t have any issues. If you don’t have Arial,</a:t>
            </a:r>
            <a:r>
              <a:rPr lang="en-US" sz="14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please use Helvetica or similar.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 add graphics, drag your graphic to the placeholder on the template, or hit insert</a:t>
            </a:r>
            <a:r>
              <a:rPr lang="en-US" sz="14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image.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You can add or delete</a:t>
            </a:r>
            <a:r>
              <a:rPr lang="en-US" sz="14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text boxes if needed. 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sz="14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Try for at least .5 - .85 inch. margin of white space around the slide to keep your slides from getting too cluttered. </a:t>
            </a:r>
            <a:endParaRPr lang="en-US" altLang="en-US" sz="1400" baseline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altLang="en-US" sz="14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If you have any issues, please contact marketing @ </a:t>
            </a:r>
            <a:r>
              <a:rPr lang="en-US" altLang="en-US" sz="1400" baseline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marketing@excella.com</a:t>
            </a: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D83C58-35C1-7C45-B0DE-E61AD68B4DD8}"/>
              </a:ext>
            </a:extLst>
          </p:cNvPr>
          <p:cNvSpPr/>
          <p:nvPr userDrawn="1"/>
        </p:nvSpPr>
        <p:spPr>
          <a:xfrm>
            <a:off x="0" y="-825"/>
            <a:ext cx="12192000" cy="9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991AC5-CB90-D549-985D-7219EF3D92CD}"/>
              </a:ext>
            </a:extLst>
          </p:cNvPr>
          <p:cNvSpPr txBox="1">
            <a:spLocks/>
          </p:cNvSpPr>
          <p:nvPr userDrawn="1"/>
        </p:nvSpPr>
        <p:spPr>
          <a:xfrm>
            <a:off x="1129283" y="183159"/>
            <a:ext cx="9974145" cy="6630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Please download file before editing.</a:t>
            </a:r>
          </a:p>
        </p:txBody>
      </p:sp>
    </p:spTree>
    <p:extLst>
      <p:ext uri="{BB962C8B-B14F-4D97-AF65-F5344CB8AC3E}">
        <p14:creationId xmlns:p14="http://schemas.microsoft.com/office/powerpoint/2010/main" val="81490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nd description _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938565"/>
            <a:ext cx="12191999" cy="1882548"/>
          </a:xfrm>
          <a:prstGeom prst="rect">
            <a:avLst/>
          </a:prstGeom>
        </p:spPr>
        <p:txBody>
          <a:bodyPr anchor="t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31849" y="4426178"/>
            <a:ext cx="10515600" cy="749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684520" y="4098471"/>
            <a:ext cx="822960" cy="0"/>
          </a:xfrm>
          <a:prstGeom prst="line">
            <a:avLst/>
          </a:prstGeom>
          <a:ln w="539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542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nd description _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938565"/>
            <a:ext cx="12191999" cy="1882548"/>
          </a:xfrm>
          <a:prstGeom prst="rect">
            <a:avLst/>
          </a:prstGeom>
        </p:spPr>
        <p:txBody>
          <a:bodyPr anchor="t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31849" y="4426178"/>
            <a:ext cx="10515600" cy="749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684520" y="4098471"/>
            <a:ext cx="822960" cy="0"/>
          </a:xfrm>
          <a:prstGeom prst="line">
            <a:avLst/>
          </a:prstGeom>
          <a:ln w="539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85188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59775"/>
            <a:ext cx="12192000" cy="184467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1682750" y="1067562"/>
            <a:ext cx="8826500" cy="4229100"/>
          </a:xfrm>
          <a:prstGeom prst="roundRect">
            <a:avLst>
              <a:gd name="adj" fmla="val 105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97300" y="4807712"/>
            <a:ext cx="4597400" cy="1003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7300" y="5004562"/>
            <a:ext cx="4597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Secondary Information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31477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66606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69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4300" y="468112"/>
            <a:ext cx="8661400" cy="714375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11300"/>
            <a:ext cx="12192000" cy="49229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7361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22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400175" y="4067503"/>
            <a:ext cx="9315450" cy="18065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3402870"/>
            <a:ext cx="10515600" cy="66463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B18EA-B78E-0B4E-A583-5B60555CEA46}"/>
              </a:ext>
            </a:extLst>
          </p:cNvPr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0ADC7-EE2B-DC4A-93DD-A8EBA1721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DE9C701-90C0-6645-99DC-EFB318E1AB88}"/>
              </a:ext>
            </a:extLst>
          </p:cNvPr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56260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 dots left with 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84046" y="900113"/>
            <a:ext cx="6854616" cy="5057775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365875" y="1685926"/>
            <a:ext cx="4435475" cy="3705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7275" y="2350294"/>
            <a:ext cx="4243388" cy="21574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3600" b="1" baseline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 for this page or title of this section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5D77D-59F1-5A4C-959B-C549564A5292}"/>
              </a:ext>
            </a:extLst>
          </p:cNvPr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DB3333-EB85-534F-8A8E-EB81893FDF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EBDD321-B388-DE48-AAFD-C16DE086D281}"/>
              </a:ext>
            </a:extLst>
          </p:cNvPr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52715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302829" y="0"/>
            <a:ext cx="5889170" cy="64342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1387" y="1333720"/>
            <a:ext cx="4487141" cy="931424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or header </a:t>
            </a:r>
            <a:br>
              <a:rPr lang="en-US"/>
            </a:br>
            <a:r>
              <a:rPr lang="en-US"/>
              <a:t>to this page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41387" y="2313371"/>
            <a:ext cx="4591313" cy="4891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Subhead if needed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41388" y="2778974"/>
            <a:ext cx="4591312" cy="2274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41595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op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215929"/>
            <a:ext cx="12191999" cy="32183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858" y="689134"/>
            <a:ext cx="7961862" cy="511263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or header to this page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859" y="1200397"/>
            <a:ext cx="7778982" cy="141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adipiscina</a:t>
            </a: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eisumoae</a:t>
            </a:r>
            <a:r>
              <a:rPr lang="en-US"/>
              <a:t> </a:t>
            </a:r>
            <a:r>
              <a:rPr lang="en-US" err="1"/>
              <a:t>temporl</a:t>
            </a:r>
            <a:r>
              <a:rPr lang="en-US"/>
              <a:t> </a:t>
            </a:r>
            <a:r>
              <a:rPr lang="en-US" err="1"/>
              <a:t>inscidenam</a:t>
            </a:r>
            <a:r>
              <a:rPr lang="en-US"/>
              <a:t> </a:t>
            </a:r>
            <a:r>
              <a:rPr lang="en-US" err="1"/>
              <a:t>dolore</a:t>
            </a: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14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2967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0" i="0">
                <a:solidFill>
                  <a:schemeClr val="bg1"/>
                </a:solidFill>
                <a:latin typeface="Muli" pitchFamily="2" charset="77"/>
                <a:ea typeface="Arial" charset="0"/>
                <a:cs typeface="Arial" charset="0"/>
              </a:rPr>
              <a:t>excella.com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charset="0"/>
              </a:rPr>
              <a:t>  |  </a:t>
            </a:r>
            <a:r>
              <a:rPr lang="en-US" sz="2400" b="0" i="0">
                <a:solidFill>
                  <a:schemeClr val="bg1"/>
                </a:solidFill>
                <a:latin typeface="Muli" pitchFamily="2" charset="77"/>
                <a:ea typeface="Arial" charset="0"/>
                <a:cs typeface="Arial" charset="0"/>
              </a:rPr>
              <a:t>@excellaco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43" y="1531098"/>
            <a:ext cx="3633515" cy="30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3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Picture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302829" y="0"/>
            <a:ext cx="5889170" cy="64342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1387" y="2168729"/>
            <a:ext cx="5067526" cy="177823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800" b="1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or </a:t>
            </a:r>
            <a:br>
              <a:rPr lang="en-US"/>
            </a:br>
            <a:r>
              <a:rPr lang="en-US"/>
              <a:t>header of my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41387" y="3999708"/>
            <a:ext cx="5214483" cy="4891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Presenter’s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81513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1126" y="969558"/>
            <a:ext cx="4263971" cy="13086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or header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9832" y="0"/>
            <a:ext cx="4587875" cy="64342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1018" y="2278250"/>
            <a:ext cx="4791075" cy="3162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647683" y="0"/>
            <a:ext cx="5527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833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87" y="6456035"/>
            <a:ext cx="1480734" cy="35255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8861475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14054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lored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663700"/>
            <a:ext cx="12192000" cy="414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384300" y="2660968"/>
            <a:ext cx="8712200" cy="214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</a:p>
        </p:txBody>
      </p:sp>
      <p:sp>
        <p:nvSpPr>
          <p:cNvPr id="16" name="Title 12"/>
          <p:cNvSpPr>
            <a:spLocks noGrp="1"/>
          </p:cNvSpPr>
          <p:nvPr>
            <p:ph type="title"/>
          </p:nvPr>
        </p:nvSpPr>
        <p:spPr>
          <a:xfrm>
            <a:off x="1384300" y="426677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248344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 left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3006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8500" y="3603171"/>
            <a:ext cx="822960" cy="0"/>
          </a:xfrm>
          <a:prstGeom prst="line">
            <a:avLst/>
          </a:prstGeom>
          <a:ln w="539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4044043"/>
            <a:ext cx="4086225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711058" y="1128030"/>
            <a:ext cx="3533775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711059" y="2867024"/>
            <a:ext cx="3533775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711059" y="4606018"/>
            <a:ext cx="3533775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1057275" y="1690005"/>
            <a:ext cx="3819525" cy="142875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4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 typeface="Arial" charset="0"/>
              <a:buNone/>
              <a:defRPr sz="6600">
                <a:solidFill>
                  <a:schemeClr val="bg1"/>
                </a:solidFill>
              </a:defRPr>
            </a:lvl2pPr>
            <a:lvl3pPr marL="914400" indent="0">
              <a:buFont typeface="Arial" charset="0"/>
              <a:buNone/>
              <a:defRPr sz="6600">
                <a:solidFill>
                  <a:schemeClr val="bg1"/>
                </a:solidFill>
              </a:defRPr>
            </a:lvl3pPr>
            <a:lvl4pPr marL="1371600" indent="0">
              <a:buFont typeface="Arial" charset="0"/>
              <a:buNone/>
              <a:defRPr sz="6600">
                <a:solidFill>
                  <a:schemeClr val="bg1"/>
                </a:solidFill>
              </a:defRPr>
            </a:lvl4pPr>
            <a:lvl5pPr marL="1828800" indent="0">
              <a:buFont typeface="Arial" charset="0"/>
              <a:buNone/>
              <a:defRPr sz="6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Big</a:t>
            </a:r>
          </a:p>
          <a:p>
            <a:pPr lvl="0"/>
            <a:r>
              <a:rPr lang="en-US"/>
              <a:t>Headline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34"/>
          </p:nvPr>
        </p:nvSpPr>
        <p:spPr>
          <a:xfrm>
            <a:off x="6487610" y="1206857"/>
            <a:ext cx="1046537" cy="1022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35"/>
          </p:nvPr>
        </p:nvSpPr>
        <p:spPr>
          <a:xfrm>
            <a:off x="6487610" y="2926186"/>
            <a:ext cx="1046537" cy="1022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latin typeface="Arial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6"/>
          </p:nvPr>
        </p:nvSpPr>
        <p:spPr>
          <a:xfrm>
            <a:off x="6487610" y="4677448"/>
            <a:ext cx="1046537" cy="1022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670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92482" y="4146443"/>
            <a:ext cx="3244088" cy="1157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92482" y="3728826"/>
            <a:ext cx="3244088" cy="371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– Title of bullet – 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425922" y="4146443"/>
            <a:ext cx="3217147" cy="1157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431155" y="3708679"/>
            <a:ext cx="3206680" cy="371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– Title of bullet – 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32421" y="4146443"/>
            <a:ext cx="3274108" cy="1157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132421" y="3708679"/>
            <a:ext cx="3274108" cy="37195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– Title of bullet – </a:t>
            </a:r>
          </a:p>
        </p:txBody>
      </p:sp>
      <p:sp>
        <p:nvSpPr>
          <p:cNvPr id="21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34"/>
          </p:nvPr>
        </p:nvSpPr>
        <p:spPr>
          <a:xfrm>
            <a:off x="1577202" y="2143452"/>
            <a:ext cx="1474648" cy="1480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35"/>
          </p:nvPr>
        </p:nvSpPr>
        <p:spPr>
          <a:xfrm>
            <a:off x="5297171" y="2143452"/>
            <a:ext cx="1474648" cy="1480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36"/>
          </p:nvPr>
        </p:nvSpPr>
        <p:spPr>
          <a:xfrm>
            <a:off x="9032151" y="2143452"/>
            <a:ext cx="1474648" cy="1480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944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4249477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blue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144117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5570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20076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ABB9654E-0C3B-274B-8D4D-BAC6B26B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46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42967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charset="0"/>
              </a:rPr>
              <a:t>|</a:t>
            </a:r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  @excellaco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43" y="1531098"/>
            <a:ext cx="3633514" cy="30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37389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grey header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943975" cy="49730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/>
              <a:buNone/>
              <a:defRPr lang="en-US" sz="24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</a:t>
            </a:r>
            <a:r>
              <a:rPr lang="en-US" sz="1600" b="0" i="0" err="1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excellaco</a:t>
            </a:r>
            <a:endParaRPr lang="en-US" sz="1600" b="0" i="0">
              <a:solidFill>
                <a:schemeClr val="tx1"/>
              </a:solidFill>
              <a:latin typeface="Muli" pitchFamily="2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5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1461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1"/>
            <a:ext cx="8897938" cy="4973087"/>
          </a:xfrm>
          <a:prstGeom prst="rect">
            <a:avLst/>
          </a:prstGeom>
        </p:spPr>
        <p:txBody>
          <a:bodyPr anchor="ctr"/>
          <a:lstStyle>
            <a:lvl1pPr marL="458788" indent="-444500">
              <a:lnSpc>
                <a:spcPct val="114000"/>
              </a:lnSpc>
              <a:buClr>
                <a:schemeClr val="accent1"/>
              </a:buClr>
              <a:buFont typeface="Arial" charset="0"/>
              <a:buChar char="•"/>
              <a:tabLst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891293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blu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0"/>
            <a:ext cx="8897938" cy="4973087"/>
          </a:xfrm>
          <a:prstGeom prst="rect">
            <a:avLst/>
          </a:prstGeom>
        </p:spPr>
        <p:txBody>
          <a:bodyPr anchor="ctr"/>
          <a:lstStyle>
            <a:lvl1pPr marL="458788" indent="-444500">
              <a:lnSpc>
                <a:spcPct val="114000"/>
              </a:lnSpc>
              <a:buClr>
                <a:schemeClr val="accent1"/>
              </a:buClr>
              <a:buFont typeface="Arial" charset="0"/>
              <a:buChar char="•"/>
              <a:tabLst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daolore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45948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0"/>
            <a:ext cx="8897938" cy="4973087"/>
          </a:xfrm>
          <a:prstGeom prst="rect">
            <a:avLst/>
          </a:prstGeom>
        </p:spPr>
        <p:txBody>
          <a:bodyPr anchor="ctr"/>
          <a:lstStyle>
            <a:lvl1pPr marL="458788" indent="-444500">
              <a:lnSpc>
                <a:spcPct val="114000"/>
              </a:lnSpc>
              <a:buClr>
                <a:schemeClr val="accent1"/>
              </a:buClr>
              <a:buFont typeface="Arial" charset="0"/>
              <a:buChar char="•"/>
              <a:tabLst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4233692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2"/>
            <a:ext cx="8897938" cy="4973086"/>
          </a:xfrm>
          <a:prstGeom prst="rect">
            <a:avLst/>
          </a:prstGeom>
        </p:spPr>
        <p:txBody>
          <a:bodyPr anchor="ctr"/>
          <a:lstStyle>
            <a:lvl1pPr marL="458788" indent="-444500">
              <a:lnSpc>
                <a:spcPct val="114000"/>
              </a:lnSpc>
              <a:buClr>
                <a:schemeClr val="accent1"/>
              </a:buClr>
              <a:buFont typeface="Arial" charset="0"/>
              <a:buChar char="•"/>
              <a:tabLst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533001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2"/>
            <a:ext cx="8897938" cy="4973086"/>
          </a:xfrm>
          <a:prstGeom prst="rect">
            <a:avLst/>
          </a:prstGeom>
        </p:spPr>
        <p:txBody>
          <a:bodyPr anchor="ctr"/>
          <a:lstStyle>
            <a:lvl1pPr marL="458788" indent="-4445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Arial" charset="0"/>
              <a:buChar char="•"/>
              <a:tabLst/>
              <a:defRPr lang="en-US" sz="240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69519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2"/>
            <a:ext cx="8897938" cy="4973086"/>
          </a:xfrm>
          <a:prstGeom prst="rect">
            <a:avLst/>
          </a:prstGeom>
        </p:spPr>
        <p:txBody>
          <a:bodyPr anchor="ctr"/>
          <a:lstStyle>
            <a:lvl1pPr marL="458788" indent="-4445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Arial" charset="0"/>
              <a:buChar char="•"/>
              <a:tabLst/>
              <a:defRPr lang="en-US" sz="240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376016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gre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61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84300" y="361396"/>
            <a:ext cx="10515600" cy="7383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461182"/>
            <a:ext cx="8897938" cy="4973086"/>
          </a:xfrm>
          <a:prstGeom prst="rect">
            <a:avLst/>
          </a:prstGeom>
        </p:spPr>
        <p:txBody>
          <a:bodyPr anchor="ctr"/>
          <a:lstStyle>
            <a:lvl1pPr marL="458788" indent="-4445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Arial" charset="0"/>
              <a:buChar char="•"/>
              <a:tabLst/>
              <a:defRPr lang="en-US" sz="240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</a:p>
          <a:p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r>
              <a:rPr lang="en-US" err="1"/>
              <a:t>dolore</a:t>
            </a:r>
            <a:r>
              <a:rPr lang="en-US"/>
              <a:t> magna.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eisumode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145383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d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6044" y="1277021"/>
            <a:ext cx="5164183" cy="14460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6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6043" y="3374352"/>
            <a:ext cx="6411685" cy="542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458" y="205669"/>
            <a:ext cx="7405915" cy="665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91" y="4953758"/>
            <a:ext cx="2967359" cy="70651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7254965" y="5660272"/>
            <a:ext cx="5551714" cy="486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 |  </a:t>
            </a:r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@excellaco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4912062" y="3002426"/>
            <a:ext cx="1005840" cy="9259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80800" y="3698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19" r="13339" b="17079"/>
          <a:stretch/>
        </p:blipFill>
        <p:spPr>
          <a:xfrm>
            <a:off x="937425" y="0"/>
            <a:ext cx="11254575" cy="6858000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-898902" y="-542441"/>
            <a:ext cx="7981627" cy="7997126"/>
          </a:xfrm>
          <a:custGeom>
            <a:avLst/>
            <a:gdLst>
              <a:gd name="connsiteX0" fmla="*/ 7594170 w 7981627"/>
              <a:gd name="connsiteY0" fmla="*/ 418455 h 7997126"/>
              <a:gd name="connsiteX1" fmla="*/ 7981627 w 7981627"/>
              <a:gd name="connsiteY1" fmla="*/ 2169763 h 7997126"/>
              <a:gd name="connsiteX2" fmla="*/ 7206712 w 7981627"/>
              <a:gd name="connsiteY2" fmla="*/ 4045058 h 7997126"/>
              <a:gd name="connsiteX3" fmla="*/ 6044339 w 7981627"/>
              <a:gd name="connsiteY3" fmla="*/ 7997126 h 7997126"/>
              <a:gd name="connsiteX4" fmla="*/ 0 w 7981627"/>
              <a:gd name="connsiteY4" fmla="*/ 7919634 h 7997126"/>
              <a:gd name="connsiteX5" fmla="*/ 92990 w 7981627"/>
              <a:gd name="connsiteY5" fmla="*/ 0 h 7997126"/>
              <a:gd name="connsiteX6" fmla="*/ 7594170 w 7981627"/>
              <a:gd name="connsiteY6" fmla="*/ 418455 h 79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1627" h="7997126">
                <a:moveTo>
                  <a:pt x="7594170" y="418455"/>
                </a:moveTo>
                <a:lnTo>
                  <a:pt x="7981627" y="2169763"/>
                </a:lnTo>
                <a:lnTo>
                  <a:pt x="7206712" y="4045058"/>
                </a:lnTo>
                <a:lnTo>
                  <a:pt x="6044339" y="7997126"/>
                </a:lnTo>
                <a:lnTo>
                  <a:pt x="0" y="7919634"/>
                </a:lnTo>
                <a:lnTo>
                  <a:pt x="92990" y="0"/>
                </a:lnTo>
                <a:lnTo>
                  <a:pt x="7594170" y="418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37426" y="1066007"/>
            <a:ext cx="5164183" cy="14460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6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80800" y="3698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043444" y="2791412"/>
            <a:ext cx="1005840" cy="9259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7425" y="3139892"/>
            <a:ext cx="6411685" cy="542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47113" y="5660272"/>
            <a:ext cx="5551714" cy="486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excella.com  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charset="0"/>
              </a:rPr>
              <a:t>|</a:t>
            </a:r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charset="0"/>
              </a:rPr>
              <a:t>  @excellaco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10" y="5011037"/>
            <a:ext cx="2967359" cy="7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769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43"/>
          <a:stretch/>
        </p:blipFill>
        <p:spPr>
          <a:xfrm>
            <a:off x="944879" y="127000"/>
            <a:ext cx="5588000" cy="10098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28254" y="1649356"/>
            <a:ext cx="5919388" cy="134609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055065" y="4223821"/>
            <a:ext cx="5551714" cy="486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|</a:t>
            </a:r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  @excellaco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944879" y="3507156"/>
            <a:ext cx="1005840" cy="9259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56493"/>
          <a:stretch/>
        </p:blipFill>
        <p:spPr>
          <a:xfrm>
            <a:off x="944879" y="4924288"/>
            <a:ext cx="5588000" cy="167971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553" y="3990943"/>
            <a:ext cx="6411685" cy="542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753" y="1990989"/>
            <a:ext cx="2895819" cy="24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2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ment 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2838" y="891540"/>
            <a:ext cx="5138274" cy="165049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6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2643537"/>
            <a:ext cx="6411685" cy="542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9" r="-1"/>
          <a:stretch/>
        </p:blipFill>
        <p:spPr>
          <a:xfrm>
            <a:off x="-2743200" y="3082789"/>
            <a:ext cx="9759479" cy="377521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7254965" y="5049656"/>
            <a:ext cx="5551714" cy="486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</a:t>
            </a:r>
            <a:r>
              <a:rPr lang="en-US" sz="2400" b="0" i="0">
                <a:solidFill>
                  <a:schemeClr val="bg2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 |  </a:t>
            </a:r>
            <a:r>
              <a:rPr lang="en-US" sz="24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@excellaco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921" y="4346503"/>
            <a:ext cx="2967359" cy="7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slide_No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192000" cy="68856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0" y="2481716"/>
            <a:ext cx="12192000" cy="1894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610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and description _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8565"/>
            <a:ext cx="12191999" cy="1882548"/>
          </a:xfrm>
          <a:prstGeom prst="rect">
            <a:avLst/>
          </a:prstGeom>
        </p:spPr>
        <p:txBody>
          <a:bodyPr anchor="t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426178"/>
            <a:ext cx="10515600" cy="749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84520" y="4098471"/>
            <a:ext cx="822960" cy="0"/>
          </a:xfrm>
          <a:prstGeom prst="line">
            <a:avLst/>
          </a:prstGeom>
          <a:ln w="539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09445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14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2C24-B73E-7F41-8516-ED08883C3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043" y="1636295"/>
            <a:ext cx="6696146" cy="1086802"/>
          </a:xfrm>
        </p:spPr>
        <p:txBody>
          <a:bodyPr/>
          <a:lstStyle/>
          <a:p>
            <a:r>
              <a:rPr lang="en-US" sz="4800">
                <a:solidFill>
                  <a:schemeClr val="bg2"/>
                </a:solidFill>
                <a:latin typeface="Muli ExtraBold" pitchFamily="2" charset="77"/>
              </a:rPr>
              <a:t>No Estimates at Scale</a:t>
            </a:r>
            <a:br>
              <a:rPr lang="en-US">
                <a:solidFill>
                  <a:schemeClr val="bg2"/>
                </a:solidFill>
                <a:latin typeface="Muli ExtraBold" pitchFamily="2" charset="77"/>
              </a:rPr>
            </a:br>
            <a:r>
              <a:rPr lang="en-US" sz="4000" b="0">
                <a:latin typeface="Muli Light" pitchFamily="2" charset="77"/>
              </a:rPr>
              <a:t>in the US Federal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C3E5D-5FE0-134D-96B9-E7A507EC6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Muli Light" pitchFamily="2" charset="77"/>
              </a:rPr>
              <a:t>Adam Parker</a:t>
            </a:r>
          </a:p>
        </p:txBody>
      </p:sp>
    </p:spTree>
    <p:extLst>
      <p:ext uri="{BB962C8B-B14F-4D97-AF65-F5344CB8AC3E}">
        <p14:creationId xmlns:p14="http://schemas.microsoft.com/office/powerpoint/2010/main" val="6693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/>
              </a:rPr>
              <a:t>The “No Pointing”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03EE8-5DA1-3644-9ACA-EFFC68179D58}"/>
              </a:ext>
            </a:extLst>
          </p:cNvPr>
          <p:cNvSpPr txBox="1"/>
          <p:nvPr/>
        </p:nvSpPr>
        <p:spPr>
          <a:xfrm>
            <a:off x="274320" y="1550991"/>
            <a:ext cx="11034275" cy="411269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en-US" sz="3600" b="1">
                <a:latin typeface="Muli Light"/>
              </a:rPr>
              <a:t>Problem Definition</a:t>
            </a:r>
            <a:endParaRPr lang="en-US" sz="3600">
              <a:latin typeface="Muli Light"/>
            </a:endParaRPr>
          </a:p>
          <a:p>
            <a:pPr>
              <a:buClr>
                <a:schemeClr val="accent3"/>
              </a:buClr>
            </a:pPr>
            <a:r>
              <a:rPr lang="en-US" sz="3600">
                <a:latin typeface="Muli Light"/>
              </a:rPr>
              <a:t>The problem with our pointing with t-shirt sizes is that our velocity is more or less a guess and we can’t forecast with confidence.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E07F4-4C05-3C45-BF19-46AB4A1A5370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F0472-3F8A-F04D-97F4-501FA665C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4C36A37-3360-B14C-85C7-C49F8DBCEDD9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411890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/>
              </a:rPr>
              <a:t>The “No Pointing”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03EE8-5DA1-3644-9ACA-EFFC68179D58}"/>
              </a:ext>
            </a:extLst>
          </p:cNvPr>
          <p:cNvSpPr txBox="1"/>
          <p:nvPr/>
        </p:nvSpPr>
        <p:spPr>
          <a:xfrm>
            <a:off x="274320" y="1554480"/>
            <a:ext cx="9401525" cy="47093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3600" b="1" dirty="0">
                <a:latin typeface="Muli Light"/>
              </a:rPr>
              <a:t>Proposed Solution</a:t>
            </a:r>
            <a:endParaRPr lang="en-US" sz="3600" dirty="0">
              <a:latin typeface="Muli Light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Muli Light"/>
              </a:rPr>
              <a:t>Remove pointing. It’s a low value activity for us.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Muli Light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Muli Light"/>
              </a:rPr>
              <a:t>Monitor and plan work using cycle time &amp; throughput measurements.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Muli Light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Muli Light"/>
              </a:rPr>
              <a:t>Introduce a </a:t>
            </a:r>
            <a:r>
              <a:rPr lang="en-US" sz="3600" b="1" dirty="0">
                <a:solidFill>
                  <a:schemeClr val="tx2"/>
                </a:solidFill>
                <a:latin typeface="Muli Light"/>
              </a:rPr>
              <a:t>new ticket discussion framework </a:t>
            </a:r>
            <a:r>
              <a:rPr lang="en-US" sz="3600" dirty="0">
                <a:latin typeface="Muli Light"/>
              </a:rPr>
              <a:t>in lieu of t-shirt sizes to drive discussion.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E07F4-4C05-3C45-BF19-46AB4A1A5370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F0472-3F8A-F04D-97F4-501FA665C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4C36A37-3360-B14C-85C7-C49F8DBCEDD9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09888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/>
              </a:rPr>
              <a:t>The “No Pointing”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03EE8-5DA1-3644-9ACA-EFFC68179D58}"/>
              </a:ext>
            </a:extLst>
          </p:cNvPr>
          <p:cNvSpPr txBox="1"/>
          <p:nvPr/>
        </p:nvSpPr>
        <p:spPr>
          <a:xfrm>
            <a:off x="274319" y="1554480"/>
            <a:ext cx="11342293" cy="4251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600" b="1" dirty="0">
                <a:latin typeface="Muli Light"/>
              </a:rPr>
              <a:t>Hypothesis</a:t>
            </a:r>
          </a:p>
          <a:p>
            <a:r>
              <a:rPr lang="en-US" sz="3600" dirty="0">
                <a:latin typeface="Muli Light"/>
              </a:rPr>
              <a:t>Replacing pointing with </a:t>
            </a:r>
            <a:r>
              <a:rPr lang="en-US" sz="3600" dirty="0">
                <a:solidFill>
                  <a:schemeClr val="tx2"/>
                </a:solidFill>
                <a:latin typeface="Muli Light"/>
              </a:rPr>
              <a:t>this new discussion framework </a:t>
            </a:r>
            <a:r>
              <a:rPr lang="en-US" sz="3600" dirty="0">
                <a:latin typeface="Muli Light"/>
              </a:rPr>
              <a:t>will:</a:t>
            </a:r>
          </a:p>
          <a:p>
            <a:pPr marL="800100" lvl="1" indent="-342900">
              <a:buClr>
                <a:schemeClr val="accent3"/>
              </a:buClr>
              <a:buFont typeface="+mj-lt"/>
              <a:buAutoNum type="alphaLcParenR"/>
            </a:pPr>
            <a:endParaRPr lang="en-US" sz="3600" dirty="0">
              <a:latin typeface="Muli Light"/>
            </a:endParaRPr>
          </a:p>
          <a:p>
            <a:pPr marL="800100" lvl="1" indent="-342900">
              <a:buClr>
                <a:schemeClr val="accent3"/>
              </a:buClr>
              <a:buFont typeface="+mj-lt"/>
              <a:buAutoNum type="alphaLcParenR"/>
            </a:pPr>
            <a:r>
              <a:rPr lang="en-US" sz="3600" dirty="0">
                <a:latin typeface="Muli Light"/>
              </a:rPr>
              <a:t>Improve the quality of our ticket refinement discussions</a:t>
            </a:r>
          </a:p>
          <a:p>
            <a:pPr marL="800100" lvl="1" indent="-342900">
              <a:buClr>
                <a:schemeClr val="accent3"/>
              </a:buClr>
              <a:buFont typeface="+mj-lt"/>
              <a:buAutoNum type="alphaLcParenR"/>
            </a:pPr>
            <a:endParaRPr lang="en-US" sz="3600" dirty="0">
              <a:latin typeface="Muli Light"/>
            </a:endParaRPr>
          </a:p>
          <a:p>
            <a:pPr marL="800100" lvl="1" indent="-342900">
              <a:buClr>
                <a:schemeClr val="accent3"/>
              </a:buClr>
              <a:buFont typeface="+mj-lt"/>
              <a:buAutoNum type="alphaLcParenR"/>
            </a:pPr>
            <a:r>
              <a:rPr lang="en-US" sz="3600" dirty="0">
                <a:latin typeface="Muli Light"/>
              </a:rPr>
              <a:t>Measure velocity and make forecasts using PBIs and cycle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E07F4-4C05-3C45-BF19-46AB4A1A5370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F0472-3F8A-F04D-97F4-501FA665C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4C36A37-3360-B14C-85C7-C49F8DBCEDD9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321628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Discussion Cards introduced June 20,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A38F3-408D-AF4E-8EE9-0815B38E88C7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0DE5B-D573-034D-AA4E-B50A778820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3D92912-C0D6-5947-845A-E8F596A6B140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  <p:pic>
        <p:nvPicPr>
          <p:cNvPr id="4" name="Picture 3" descr="A person holding a colorful umbrella&#10;&#10;Description automatically generated with medium confidence">
            <a:extLst>
              <a:ext uri="{FF2B5EF4-FFF2-40B4-BE49-F238E27FC236}">
                <a16:creationId xmlns:a16="http://schemas.microsoft.com/office/drawing/2014/main" id="{950355F3-788D-C346-A648-F0D324AD92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3022"/>
            <a:ext cx="5457435" cy="4895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2C2E0-A6EE-EF4F-A702-ADB330FBE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039" y="1483022"/>
            <a:ext cx="6103194" cy="43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380613-BDAB-F447-A951-35FF65C65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463040"/>
            <a:ext cx="11351260" cy="4971228"/>
          </a:xfrm>
        </p:spPr>
        <p:txBody>
          <a:bodyPr anchor="ctr"/>
          <a:lstStyle/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Muli Light" pitchFamily="2" charset="77"/>
              </a:rPr>
              <a:t>To keep it simple for clients and partners, we continued to report out like we had in Scrum.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Muli Light" pitchFamily="2" charset="77"/>
              </a:rPr>
              <a:t>Calculating “sprint” velocity =  # of items completed every two weeks (throughput) x 3 (historical average size of work items)</a:t>
            </a:r>
          </a:p>
          <a:p>
            <a:pPr lvl="1" indent="0">
              <a:buClr>
                <a:schemeClr val="bg2"/>
              </a:buClr>
              <a:buNone/>
            </a:pPr>
            <a:r>
              <a:rPr lang="en-US" sz="3200">
                <a:latin typeface="Muli Light" pitchFamily="2" charset="77"/>
              </a:rPr>
              <a:t>For example:</a:t>
            </a:r>
          </a:p>
          <a:p>
            <a:pPr marL="1600200" lvl="2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Muli Light" pitchFamily="2" charset="77"/>
              </a:rPr>
              <a:t>Three teams completed 27 PBIs over prior two weeks</a:t>
            </a:r>
          </a:p>
          <a:p>
            <a:pPr marL="1600200" lvl="2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Muli Light" pitchFamily="2" charset="77"/>
              </a:rPr>
              <a:t>27 x 3 = 81 point reported as velocity at Sprint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15578-851F-8B4C-A122-B3318DB7EBDB}"/>
              </a:ext>
            </a:extLst>
          </p:cNvPr>
          <p:cNvSpPr/>
          <p:nvPr/>
        </p:nvSpPr>
        <p:spPr>
          <a:xfrm>
            <a:off x="1287624" y="4562669"/>
            <a:ext cx="9339943" cy="143691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D68EB-E51A-FF41-ADBB-DAD8261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Reporting in Sprints While in Kanban</a:t>
            </a:r>
          </a:p>
        </p:txBody>
      </p:sp>
    </p:spTree>
    <p:extLst>
      <p:ext uri="{BB962C8B-B14F-4D97-AF65-F5344CB8AC3E}">
        <p14:creationId xmlns:p14="http://schemas.microsoft.com/office/powerpoint/2010/main" val="208762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" pitchFamily="2" charset="77"/>
              </a:rPr>
              <a:t>Inspect &amp; Adapt</a:t>
            </a:r>
            <a:br>
              <a:rPr lang="en-US">
                <a:latin typeface="Muli" pitchFamily="2" charset="77"/>
              </a:rPr>
            </a:br>
            <a:r>
              <a:rPr lang="en-US">
                <a:latin typeface="Muli" pitchFamily="2" charset="77"/>
              </a:rPr>
              <a:t>is Our Brand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426178"/>
            <a:ext cx="10515600" cy="749979"/>
          </a:xfrm>
        </p:spPr>
        <p:txBody>
          <a:bodyPr/>
          <a:lstStyle/>
          <a:p>
            <a:r>
              <a:rPr lang="en-US"/>
              <a:t>Return to Scrum: December 26, 2018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3FAD0A-1EDC-3748-BE67-85A8055E585E}"/>
              </a:ext>
            </a:extLst>
          </p:cNvPr>
          <p:cNvSpPr txBox="1">
            <a:spLocks/>
          </p:cNvSpPr>
          <p:nvPr/>
        </p:nvSpPr>
        <p:spPr>
          <a:xfrm>
            <a:off x="838200" y="5031243"/>
            <a:ext cx="10515600" cy="7499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Return to Pointing: July 10, 2019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Returning to Scrum Happens Quickly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977CFD-BE20-114D-A201-6CE385A46FCC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D51E3-7F9F-8643-BE7A-7597FB327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60D8C74-5069-BB41-AE41-EFAE560BD7BF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2814D3-54D9-F243-B27A-79F966FEB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634310"/>
            <a:ext cx="6096001" cy="3926735"/>
          </a:xfrm>
        </p:spPr>
        <p:txBody>
          <a:bodyPr anchor="t"/>
          <a:lstStyle/>
          <a:p>
            <a:pPr marL="14288" indent="0">
              <a:buClr>
                <a:schemeClr val="bg2"/>
              </a:buClr>
              <a:buNone/>
            </a:pPr>
            <a:r>
              <a:rPr lang="en-US" sz="3600">
                <a:latin typeface="Muli Light" pitchFamily="2" charset="77"/>
              </a:rPr>
              <a:t>In November 2018,</a:t>
            </a:r>
            <a:r>
              <a:rPr lang="en-US" sz="3600" b="1">
                <a:solidFill>
                  <a:schemeClr val="tx2"/>
                </a:solidFill>
                <a:latin typeface="Muli ExtraBold" pitchFamily="2" charset="77"/>
              </a:rPr>
              <a:t> Big Sillies</a:t>
            </a:r>
            <a:r>
              <a:rPr lang="en-US" sz="3600">
                <a:latin typeface="Muli Light" pitchFamily="2" charset="77"/>
              </a:rPr>
              <a:t> decided to approach Sprint 69 with a “Scrum Mindset” </a:t>
            </a:r>
          </a:p>
          <a:p>
            <a:pPr lvl="1"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Create a sprint backlog</a:t>
            </a:r>
          </a:p>
          <a:p>
            <a:pPr lvl="1"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Size work (aka pointing)</a:t>
            </a:r>
          </a:p>
          <a:p>
            <a:pPr lvl="1"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Sprint confidence (daily)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C4EB051-9FFB-ED46-8129-E0D3F76A4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219" y="1572246"/>
            <a:ext cx="5770822" cy="344766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6237F8F-DC59-3342-BA6B-44149F958325}"/>
              </a:ext>
            </a:extLst>
          </p:cNvPr>
          <p:cNvSpPr txBox="1">
            <a:spLocks/>
          </p:cNvSpPr>
          <p:nvPr/>
        </p:nvSpPr>
        <p:spPr>
          <a:xfrm>
            <a:off x="6410131" y="5001114"/>
            <a:ext cx="5519545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i="1">
                <a:latin typeface="Muli Light" pitchFamily="2" charset="77"/>
              </a:rPr>
              <a:t>Big Sillies visualization of Sprint 68 </a:t>
            </a:r>
            <a:r>
              <a:rPr lang="en-US" sz="1200" b="1" i="1">
                <a:solidFill>
                  <a:schemeClr val="tx2"/>
                </a:solidFill>
                <a:latin typeface="Muli ExtraBold" pitchFamily="2" charset="77"/>
              </a:rPr>
              <a:t>Team</a:t>
            </a:r>
            <a:r>
              <a:rPr lang="en-US" sz="1200" i="1">
                <a:latin typeface="Muli Light" pitchFamily="2" charset="77"/>
              </a:rPr>
              <a:t> Retro notes from November 10, 2018.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837FE6-ECFA-3A4D-896C-59D193CC6089}"/>
              </a:ext>
            </a:extLst>
          </p:cNvPr>
          <p:cNvSpPr/>
          <p:nvPr/>
        </p:nvSpPr>
        <p:spPr>
          <a:xfrm>
            <a:off x="1384300" y="5843895"/>
            <a:ext cx="8747190" cy="4513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EVE-MOD returns to Scrum on December 26, 2018</a:t>
            </a:r>
          </a:p>
        </p:txBody>
      </p:sp>
    </p:spTree>
    <p:extLst>
      <p:ext uri="{BB962C8B-B14F-4D97-AF65-F5344CB8AC3E}">
        <p14:creationId xmlns:p14="http://schemas.microsoft.com/office/powerpoint/2010/main" val="4106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>
                <a:latin typeface="Muli ExtraBold" pitchFamily="2" charset="77"/>
              </a:rPr>
              <a:t>Pointing Makes a Comeback Slowly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884EC-56A8-1142-8E45-3A67158B0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152" y="2052203"/>
            <a:ext cx="6547848" cy="3785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54ED52-35F4-9448-8D27-8C21D16F9A0C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B3951-FF1F-3A41-A81D-571B860C6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111084C-4CE8-0E40-BD45-0EB9AD73D7EF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9A5D4-F74A-E344-8575-479E3AA3E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69" y="2052203"/>
            <a:ext cx="4918842" cy="4326782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F2768AE-3EA1-2E40-8E08-A644CB216212}"/>
              </a:ext>
            </a:extLst>
          </p:cNvPr>
          <p:cNvSpPr txBox="1">
            <a:spLocks/>
          </p:cNvSpPr>
          <p:nvPr/>
        </p:nvSpPr>
        <p:spPr>
          <a:xfrm>
            <a:off x="6111534" y="1579186"/>
            <a:ext cx="5519545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Exiting the Sprint 85’s </a:t>
            </a:r>
            <a:r>
              <a:rPr lang="en-US" sz="2400" b="1">
                <a:solidFill>
                  <a:schemeClr val="tx2"/>
                </a:solidFill>
                <a:latin typeface="Muli ExtraBold" pitchFamily="2" charset="77"/>
              </a:rPr>
              <a:t>Overall</a:t>
            </a:r>
            <a:r>
              <a:rPr lang="en-US" sz="2400">
                <a:latin typeface="Muli Light" pitchFamily="2" charset="77"/>
              </a:rPr>
              <a:t> Retro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CD43CE-7DDB-A64A-A396-479001D7CD48}"/>
              </a:ext>
            </a:extLst>
          </p:cNvPr>
          <p:cNvSpPr txBox="1">
            <a:spLocks/>
          </p:cNvSpPr>
          <p:nvPr/>
        </p:nvSpPr>
        <p:spPr>
          <a:xfrm>
            <a:off x="408809" y="1568302"/>
            <a:ext cx="4918842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Muli Light" pitchFamily="2" charset="77"/>
              </a:rPr>
              <a:t>Exiting a Sprint 75 </a:t>
            </a:r>
            <a:r>
              <a:rPr lang="en-US" sz="2400" b="1">
                <a:solidFill>
                  <a:schemeClr val="tx2"/>
                </a:solidFill>
                <a:latin typeface="Muli ExtraBold" pitchFamily="2" charset="77"/>
              </a:rPr>
              <a:t>Team</a:t>
            </a:r>
            <a:r>
              <a:rPr lang="en-US" sz="2400">
                <a:latin typeface="Muli Light" pitchFamily="2" charset="77"/>
              </a:rPr>
              <a:t> Retro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62C61A-17F7-924F-A3E6-066825874EF6}"/>
              </a:ext>
            </a:extLst>
          </p:cNvPr>
          <p:cNvSpPr/>
          <p:nvPr/>
        </p:nvSpPr>
        <p:spPr>
          <a:xfrm>
            <a:off x="408809" y="2967135"/>
            <a:ext cx="4918841" cy="161419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7E00B-A6A2-9145-87CA-B5EF2908FD5E}"/>
              </a:ext>
            </a:extLst>
          </p:cNvPr>
          <p:cNvSpPr/>
          <p:nvPr/>
        </p:nvSpPr>
        <p:spPr>
          <a:xfrm>
            <a:off x="5644152" y="5952837"/>
            <a:ext cx="6438990" cy="3424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EVE-MOD returns to Pointing on July 10, 2019</a:t>
            </a:r>
          </a:p>
        </p:txBody>
      </p:sp>
    </p:spTree>
    <p:extLst>
      <p:ext uri="{BB962C8B-B14F-4D97-AF65-F5344CB8AC3E}">
        <p14:creationId xmlns:p14="http://schemas.microsoft.com/office/powerpoint/2010/main" val="16679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24E7-AA77-F34D-9514-3FA3DB76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3A704-667A-624D-8528-71E5A4FD6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463040"/>
            <a:ext cx="11351260" cy="4971228"/>
          </a:xfrm>
        </p:spPr>
        <p:txBody>
          <a:bodyPr anchor="t"/>
          <a:lstStyle/>
          <a:p>
            <a:r>
              <a:rPr lang="en-US" sz="4000">
                <a:latin typeface="Muli Light" pitchFamily="2" charset="77"/>
              </a:rPr>
              <a:t>Refinement and planning without estimates works.</a:t>
            </a:r>
          </a:p>
          <a:p>
            <a:r>
              <a:rPr lang="en-US" sz="4000">
                <a:latin typeface="Muli Light" pitchFamily="2" charset="77"/>
              </a:rPr>
              <a:t>Importance of splitting large work items into digestible pieces.</a:t>
            </a:r>
          </a:p>
          <a:p>
            <a:r>
              <a:rPr lang="en-US" sz="4000">
                <a:latin typeface="Muli Light" pitchFamily="2" charset="77"/>
              </a:rPr>
              <a:t>Power of adapting to the changes around 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A6AED-854C-5346-B149-1056B238FF38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3A6F6-8419-8640-8A60-24EBFCE096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8C6643E-1BE8-7B48-9003-8EF2EB49EE89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31731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470" y="242947"/>
            <a:ext cx="10115550" cy="511263"/>
          </a:xfrm>
        </p:spPr>
        <p:txBody>
          <a:bodyPr/>
          <a:lstStyle/>
          <a:p>
            <a:r>
              <a:rPr lang="en-US" sz="4000">
                <a:latin typeface="Muli ExtraBold" pitchFamily="2" charset="77"/>
              </a:rPr>
              <a:t>No Estimates worked for us because we had…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08859" y="811776"/>
            <a:ext cx="7778982" cy="1657103"/>
          </a:xfrm>
        </p:spPr>
        <p:txBody>
          <a:bodyPr/>
          <a:lstStyle/>
          <a:p>
            <a:pPr marL="342900" lvl="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latin typeface="Muli Light" pitchFamily="2" charset="77"/>
              </a:rPr>
              <a:t>Stable team composition</a:t>
            </a:r>
          </a:p>
          <a:p>
            <a:pPr marL="342900" lvl="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latin typeface="Muli Light" pitchFamily="2" charset="77"/>
              </a:rPr>
              <a:t>Culture of learning and experimentation</a:t>
            </a:r>
          </a:p>
          <a:p>
            <a:pPr marL="342900" lvl="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latin typeface="Muli Light" pitchFamily="2" charset="77"/>
              </a:rPr>
              <a:t>Strong domain and technology knowledge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D46E4-AEBB-9B41-A658-7FF6CFCE2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8880"/>
            <a:ext cx="12192000" cy="4416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943BAF-2D39-5246-9996-AA625FC485D5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AF4FE-E626-9E49-916B-0F39BFBAD6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2FC593F-D88A-DE46-92A7-F685969BA581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</p:spTree>
    <p:extLst>
      <p:ext uri="{BB962C8B-B14F-4D97-AF65-F5344CB8AC3E}">
        <p14:creationId xmlns:p14="http://schemas.microsoft.com/office/powerpoint/2010/main" val="24370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BEE31-BA0E-744B-B939-98D639E6CF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-1"/>
            <a:ext cx="12192000" cy="6424863"/>
          </a:xfrm>
        </p:spPr>
        <p:txBody>
          <a:bodyPr anchor="ctr"/>
          <a:lstStyle/>
          <a:p>
            <a:r>
              <a:rPr lang="en-US" b="0">
                <a:latin typeface="Muli Light" pitchFamily="2" charset="77"/>
              </a:rPr>
              <a:t>What is </a:t>
            </a:r>
            <a:r>
              <a:rPr lang="en-US">
                <a:latin typeface="Muli ExtraBold" pitchFamily="2" charset="77"/>
              </a:rPr>
              <a:t>No Estimates</a:t>
            </a:r>
            <a:r>
              <a:rPr lang="en-US" b="0">
                <a:latin typeface="Muli Light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35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40665-2667-134A-929E-BB42E221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Our Product Team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037C2B0-FFA8-B64F-935D-F742E8428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76" y="1567739"/>
            <a:ext cx="2226092" cy="662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D3026D-AB62-E345-AC52-48A865FE9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85" y="1896011"/>
            <a:ext cx="941740" cy="11047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FD4AC-A2DF-CF49-B43B-E58C278FB2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86" y="1415486"/>
            <a:ext cx="450890" cy="5174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4A4C8D-70A8-064A-8414-A3E4074CF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233" y="4131905"/>
            <a:ext cx="978525" cy="9491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CF4DD8D-3578-4B42-8788-E1957B1F3C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5502">
            <a:off x="10349348" y="2417113"/>
            <a:ext cx="740634" cy="86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FFCECC-B261-074B-9DCD-51707F8699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561" y="3694199"/>
            <a:ext cx="725603" cy="8511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51DD62-BE4B-A745-B2E1-E27255ADF4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693" y="3123378"/>
            <a:ext cx="725603" cy="851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487E53-2D25-2D44-8483-32550A622B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825" y="3460072"/>
            <a:ext cx="725603" cy="8511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88E1C3-A3F9-C049-8725-5B931E68C2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561" y="4673491"/>
            <a:ext cx="725603" cy="8511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692227-40B5-0547-B5F7-8888CFBA52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967" y="5118980"/>
            <a:ext cx="725603" cy="8511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8CD4B8-1B74-2F4A-B44C-2454AB669E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825" y="4438034"/>
            <a:ext cx="725603" cy="8511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C80E3E0-B750-324D-B14F-CB8381F2C4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027" y="4131905"/>
            <a:ext cx="978525" cy="9491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C8E76F-D4A0-AB46-B604-5C60258A85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5502">
            <a:off x="6264142" y="2417113"/>
            <a:ext cx="740634" cy="8688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4E84EB9-18A9-AA44-9E98-356DD4C89A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55" y="3694199"/>
            <a:ext cx="725603" cy="8511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9E4BE46-B68B-E74B-BA7C-560D47C48B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487" y="3123378"/>
            <a:ext cx="725603" cy="8511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362D898-1F4A-7447-B358-206AA1C332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619" y="3460072"/>
            <a:ext cx="725603" cy="8511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73D898-A446-2B49-8A65-D47D7A09CC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55" y="4673491"/>
            <a:ext cx="725603" cy="8511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9E532D-3032-8C4C-9CFF-61B846F2C4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761" y="5118980"/>
            <a:ext cx="725603" cy="8511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C80CEE-496C-484B-BDE4-012B2EA17F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619" y="4654610"/>
            <a:ext cx="725603" cy="8511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4C16FA-A30A-C44F-8821-B72BBB0FF2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42" y="4131905"/>
            <a:ext cx="978525" cy="9491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62998C3-C677-5247-A413-683D99CB2D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5502">
            <a:off x="2574357" y="2417113"/>
            <a:ext cx="740634" cy="8688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7A07866-1AA2-4D42-BA63-BBA6040E51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70" y="3694199"/>
            <a:ext cx="725603" cy="8511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F9A16E3-484A-7248-A58E-9CBFFD48B0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702" y="3123378"/>
            <a:ext cx="725603" cy="8511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BE790C-2BD0-5341-803C-DF4B0B02DA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834" y="3460072"/>
            <a:ext cx="725603" cy="8511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E516644-7A3B-354F-B00F-C256F38FCA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70" y="4673491"/>
            <a:ext cx="725603" cy="8511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10147A2-68C3-A54B-AFEC-A3A172D9ED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976" y="5118980"/>
            <a:ext cx="725603" cy="8511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D47F6F9-C663-DE4E-AE1F-36151842DC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834" y="4438034"/>
            <a:ext cx="725603" cy="8511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7CC25E5-B5E5-3548-BFD0-224C36E13D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53" y="5355175"/>
            <a:ext cx="725603" cy="8511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F57BDD8-11FE-EE46-9D0E-1ADAE9DA3E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55" y="5524680"/>
            <a:ext cx="725603" cy="85118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4009D4-59B5-044A-96D8-71B6553A2D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557" y="5428839"/>
            <a:ext cx="725603" cy="85118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2981E81-6FD1-9F4B-8C1F-FE602A59E2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59" y="5598344"/>
            <a:ext cx="725603" cy="8511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6119ABD-EC35-2E47-8AED-9C0D13C7B9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872" y="5428839"/>
            <a:ext cx="725603" cy="8511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95F7B8D-F25C-D440-8B37-D4AF803197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074" y="5598344"/>
            <a:ext cx="725603" cy="851189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1618761-94FE-4B8D-B66D-457459CAF7C4}"/>
              </a:ext>
            </a:extLst>
          </p:cNvPr>
          <p:cNvSpPr/>
          <p:nvPr/>
        </p:nvSpPr>
        <p:spPr>
          <a:xfrm>
            <a:off x="1512434" y="6006416"/>
            <a:ext cx="2273437" cy="39851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Sillies</a:t>
            </a:r>
          </a:p>
        </p:txBody>
      </p:sp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D898CBB4-C3BE-4CC2-8166-1F6F5DC5147F}"/>
              </a:ext>
            </a:extLst>
          </p:cNvPr>
          <p:cNvSpPr/>
          <p:nvPr/>
        </p:nvSpPr>
        <p:spPr>
          <a:xfrm>
            <a:off x="4781068" y="6204474"/>
            <a:ext cx="2273437" cy="3985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Bits Please</a:t>
            </a:r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4D4BD530-8770-4847-831D-DB0A1D089B3A}"/>
              </a:ext>
            </a:extLst>
          </p:cNvPr>
          <p:cNvSpPr/>
          <p:nvPr/>
        </p:nvSpPr>
        <p:spPr>
          <a:xfrm>
            <a:off x="9386164" y="6134030"/>
            <a:ext cx="2273437" cy="398519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Faux Pa’s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4C35D5C-CDCA-CE4C-AE55-042C999E43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560" y="138474"/>
            <a:ext cx="2996874" cy="1722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D9A2135A-45DA-9E4C-AFBB-7D4CE158435F}"/>
              </a:ext>
            </a:extLst>
          </p:cNvPr>
          <p:cNvSpPr txBox="1">
            <a:spLocks/>
          </p:cNvSpPr>
          <p:nvPr/>
        </p:nvSpPr>
        <p:spPr>
          <a:xfrm>
            <a:off x="4218432" y="2009658"/>
            <a:ext cx="725603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PO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348EA2A1-51CF-ED4B-96CE-D7C2C571A71E}"/>
              </a:ext>
            </a:extLst>
          </p:cNvPr>
          <p:cNvSpPr txBox="1">
            <a:spLocks/>
          </p:cNvSpPr>
          <p:nvPr/>
        </p:nvSpPr>
        <p:spPr>
          <a:xfrm>
            <a:off x="2620680" y="2492738"/>
            <a:ext cx="725603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SM</a:t>
            </a: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D4FC6136-FCD5-DE49-ADD0-16874351D02D}"/>
              </a:ext>
            </a:extLst>
          </p:cNvPr>
          <p:cNvSpPr txBox="1">
            <a:spLocks/>
          </p:cNvSpPr>
          <p:nvPr/>
        </p:nvSpPr>
        <p:spPr>
          <a:xfrm>
            <a:off x="6307951" y="2492738"/>
            <a:ext cx="725603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SM</a:t>
            </a:r>
          </a:p>
        </p:txBody>
      </p:sp>
      <p:sp>
        <p:nvSpPr>
          <p:cNvPr id="70" name="Text Placeholder 1">
            <a:extLst>
              <a:ext uri="{FF2B5EF4-FFF2-40B4-BE49-F238E27FC236}">
                <a16:creationId xmlns:a16="http://schemas.microsoft.com/office/drawing/2014/main" id="{18FC9A6B-E5B6-644E-9B86-339D6D8A5FC6}"/>
              </a:ext>
            </a:extLst>
          </p:cNvPr>
          <p:cNvSpPr txBox="1">
            <a:spLocks/>
          </p:cNvSpPr>
          <p:nvPr/>
        </p:nvSpPr>
        <p:spPr>
          <a:xfrm>
            <a:off x="10385127" y="2492738"/>
            <a:ext cx="725603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SM</a:t>
            </a:r>
          </a:p>
        </p:txBody>
      </p:sp>
      <p:sp>
        <p:nvSpPr>
          <p:cNvPr id="65" name="Text Placeholder 1">
            <a:extLst>
              <a:ext uri="{FF2B5EF4-FFF2-40B4-BE49-F238E27FC236}">
                <a16:creationId xmlns:a16="http://schemas.microsoft.com/office/drawing/2014/main" id="{1DF9C0E5-3592-4A47-9F8F-F53946F81483}"/>
              </a:ext>
            </a:extLst>
          </p:cNvPr>
          <p:cNvSpPr txBox="1">
            <a:spLocks/>
          </p:cNvSpPr>
          <p:nvPr/>
        </p:nvSpPr>
        <p:spPr>
          <a:xfrm>
            <a:off x="7934002" y="1860815"/>
            <a:ext cx="4186497" cy="949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Muli Light" pitchFamily="2" charset="77"/>
              </a:rPr>
              <a:t>Teams work from single product backlog</a:t>
            </a:r>
          </a:p>
          <a:p>
            <a:r>
              <a:rPr lang="en-US" sz="1400">
                <a:latin typeface="Muli Light" pitchFamily="2" charset="77"/>
              </a:rPr>
              <a:t>Adds product-level ceremonies of Refinement, Planning and Retrospective</a:t>
            </a:r>
          </a:p>
        </p:txBody>
      </p:sp>
    </p:spTree>
    <p:extLst>
      <p:ext uri="{BB962C8B-B14F-4D97-AF65-F5344CB8AC3E}">
        <p14:creationId xmlns:p14="http://schemas.microsoft.com/office/powerpoint/2010/main" val="30536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Switching</a:t>
            </a:r>
            <a:br>
              <a:rPr lang="en-US">
                <a:latin typeface="Muli ExtraBold" pitchFamily="2" charset="77"/>
              </a:rPr>
            </a:br>
            <a:r>
              <a:rPr lang="en-US">
                <a:latin typeface="Muli ExtraBold" pitchFamily="2" charset="77"/>
              </a:rPr>
              <a:t>to Kanban</a:t>
            </a:r>
            <a:br>
              <a:rPr lang="en-US">
                <a:latin typeface="Muli ExtraBold" pitchFamily="2" charset="77"/>
              </a:rPr>
            </a:br>
            <a:endParaRPr lang="en-US">
              <a:latin typeface="Muli ExtraBold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Muli Light" pitchFamily="2" charset="77"/>
              </a:rPr>
              <a:t>What drove us to make this decision?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28D20E-AEB6-2340-91A6-7E5E2B8907F7}"/>
              </a:ext>
            </a:extLst>
          </p:cNvPr>
          <p:cNvSpPr txBox="1">
            <a:spLocks/>
          </p:cNvSpPr>
          <p:nvPr/>
        </p:nvSpPr>
        <p:spPr>
          <a:xfrm>
            <a:off x="844551" y="5031243"/>
            <a:ext cx="10515600" cy="7499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uli Light" pitchFamily="2" charset="77"/>
              </a:rPr>
              <a:t>As April 2018 release approaches, “dark” work emerged</a:t>
            </a:r>
          </a:p>
        </p:txBody>
      </p:sp>
    </p:spTree>
    <p:extLst>
      <p:ext uri="{BB962C8B-B14F-4D97-AF65-F5344CB8AC3E}">
        <p14:creationId xmlns:p14="http://schemas.microsoft.com/office/powerpoint/2010/main" val="193217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68EB-E51A-FF41-ADBB-DAD8261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Before switching to Kanban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BDD8A-32FD-F642-A154-DE688FF6AF86}"/>
              </a:ext>
            </a:extLst>
          </p:cNvPr>
          <p:cNvGrpSpPr/>
          <p:nvPr/>
        </p:nvGrpSpPr>
        <p:grpSpPr>
          <a:xfrm>
            <a:off x="78693" y="1608867"/>
            <a:ext cx="3913122" cy="4773272"/>
            <a:chOff x="8275488" y="1559876"/>
            <a:chExt cx="3913122" cy="47732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A98280-3668-EE4F-84A5-06312E6A7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15686"/>
            <a:stretch/>
          </p:blipFill>
          <p:spPr>
            <a:xfrm>
              <a:off x="8275488" y="2032893"/>
              <a:ext cx="3913122" cy="4300255"/>
            </a:xfrm>
            <a:prstGeom prst="rect">
              <a:avLst/>
            </a:prstGeom>
          </p:spPr>
        </p:pic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83B5D445-49FF-8B42-8FFD-52A0820ECA51}"/>
                </a:ext>
              </a:extLst>
            </p:cNvPr>
            <p:cNvSpPr txBox="1">
              <a:spLocks/>
            </p:cNvSpPr>
            <p:nvPr/>
          </p:nvSpPr>
          <p:spPr>
            <a:xfrm>
              <a:off x="8475680" y="1559876"/>
              <a:ext cx="3553879" cy="4730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>
                  <a:latin typeface="Muli Light" pitchFamily="2" charset="77"/>
                </a:rPr>
                <a:t>Product-level sprint board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4C08CF-635A-434C-8713-B695D989581C}"/>
              </a:ext>
            </a:extLst>
          </p:cNvPr>
          <p:cNvGrpSpPr/>
          <p:nvPr/>
        </p:nvGrpSpPr>
        <p:grpSpPr>
          <a:xfrm>
            <a:off x="5588034" y="1608867"/>
            <a:ext cx="6603966" cy="4680598"/>
            <a:chOff x="32657" y="1620862"/>
            <a:chExt cx="6603966" cy="4680598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EB6420B8-B47E-C743-8B4D-669E2043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039" y="2330015"/>
              <a:ext cx="2978584" cy="3971445"/>
            </a:xfrm>
            <a:prstGeom prst="rect">
              <a:avLst/>
            </a:prstGeom>
          </p:spPr>
        </p:pic>
        <p:pic>
          <p:nvPicPr>
            <p:cNvPr id="9" name="Picture 8" descr="Text, timeline&#10;&#10;Description automatically generated">
              <a:extLst>
                <a:ext uri="{FF2B5EF4-FFF2-40B4-BE49-F238E27FC236}">
                  <a16:creationId xmlns:a16="http://schemas.microsoft.com/office/drawing/2014/main" id="{CEC51608-5A83-DE4F-979F-400AAFD3E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57" y="2371629"/>
              <a:ext cx="3051529" cy="3929831"/>
            </a:xfrm>
            <a:prstGeom prst="rect">
              <a:avLst/>
            </a:prstGeom>
          </p:spPr>
        </p:pic>
        <p:pic>
          <p:nvPicPr>
            <p:cNvPr id="11" name="Picture 10" descr="Timeline&#10;&#10;Description automatically generated">
              <a:extLst>
                <a:ext uri="{FF2B5EF4-FFF2-40B4-BE49-F238E27FC236}">
                  <a16:creationId xmlns:a16="http://schemas.microsoft.com/office/drawing/2014/main" id="{FF419E56-6512-344F-A0BA-7A8B60B1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4293" y="2093879"/>
              <a:ext cx="3051530" cy="4068707"/>
            </a:xfrm>
            <a:prstGeom prst="rect">
              <a:avLst/>
            </a:prstGeom>
          </p:spPr>
        </p:pic>
        <p:sp>
          <p:nvSpPr>
            <p:cNvPr id="16" name="Text Placeholder 1">
              <a:extLst>
                <a:ext uri="{FF2B5EF4-FFF2-40B4-BE49-F238E27FC236}">
                  <a16:creationId xmlns:a16="http://schemas.microsoft.com/office/drawing/2014/main" id="{DD72067A-9CA8-8942-903E-A9178A786D86}"/>
                </a:ext>
              </a:extLst>
            </p:cNvPr>
            <p:cNvSpPr txBox="1">
              <a:spLocks/>
            </p:cNvSpPr>
            <p:nvPr/>
          </p:nvSpPr>
          <p:spPr>
            <a:xfrm>
              <a:off x="1601550" y="1620862"/>
              <a:ext cx="3397016" cy="4730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>
                  <a:latin typeface="Muli Light" pitchFamily="2" charset="77"/>
                </a:rPr>
                <a:t>Integration work board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2D11F1-7260-E545-BF30-F8546FC095F2}"/>
              </a:ext>
            </a:extLst>
          </p:cNvPr>
          <p:cNvGrpSpPr/>
          <p:nvPr/>
        </p:nvGrpSpPr>
        <p:grpSpPr>
          <a:xfrm>
            <a:off x="4009563" y="2594845"/>
            <a:ext cx="1415307" cy="3555746"/>
            <a:chOff x="6811590" y="2606840"/>
            <a:chExt cx="1415307" cy="3555746"/>
          </a:xfrm>
        </p:grpSpPr>
        <p:pic>
          <p:nvPicPr>
            <p:cNvPr id="13" name="Graphic 12" descr="Door Open with solid fill">
              <a:extLst>
                <a:ext uri="{FF2B5EF4-FFF2-40B4-BE49-F238E27FC236}">
                  <a16:creationId xmlns:a16="http://schemas.microsoft.com/office/drawing/2014/main" id="{A36E0950-BF59-214A-AC86-9BA639711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90" y="2606840"/>
              <a:ext cx="1415307" cy="1415307"/>
            </a:xfrm>
            <a:prstGeom prst="rect">
              <a:avLst/>
            </a:prstGeom>
          </p:spPr>
        </p:pic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330FF615-804A-8F41-A70B-0176E682F76D}"/>
                </a:ext>
              </a:extLst>
            </p:cNvPr>
            <p:cNvSpPr txBox="1">
              <a:spLocks/>
            </p:cNvSpPr>
            <p:nvPr/>
          </p:nvSpPr>
          <p:spPr>
            <a:xfrm>
              <a:off x="6884236" y="4128232"/>
              <a:ext cx="1270013" cy="203435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i="1">
                  <a:latin typeface="Muli Light" pitchFamily="2" charset="77"/>
                </a:rPr>
                <a:t>Boards were separated in the hallway by a door to one of the EVE-MOD team rooms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86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68EB-E51A-FF41-ADBB-DAD8261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Post-workshop EVE-MOD Kanban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A114E-6CCC-6C4F-8597-D5B89CE9D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786" y="2081884"/>
            <a:ext cx="6537434" cy="471533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2AEB0666-C765-F640-9835-39D6B415059A}"/>
              </a:ext>
            </a:extLst>
          </p:cNvPr>
          <p:cNvSpPr/>
          <p:nvPr/>
        </p:nvSpPr>
        <p:spPr>
          <a:xfrm>
            <a:off x="4061031" y="4573559"/>
            <a:ext cx="1397875" cy="163879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after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3D94BD-7F72-704C-AD86-601727E31C2C}"/>
              </a:ext>
            </a:extLst>
          </p:cNvPr>
          <p:cNvGrpSpPr/>
          <p:nvPr/>
        </p:nvGrpSpPr>
        <p:grpSpPr>
          <a:xfrm>
            <a:off x="8029" y="1608867"/>
            <a:ext cx="3913122" cy="4773272"/>
            <a:chOff x="8275488" y="1559876"/>
            <a:chExt cx="3913122" cy="47732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6D3BC9-D1C2-7841-B457-D162822CC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15686"/>
            <a:stretch/>
          </p:blipFill>
          <p:spPr>
            <a:xfrm>
              <a:off x="8275488" y="2032893"/>
              <a:ext cx="3913122" cy="4300255"/>
            </a:xfrm>
            <a:prstGeom prst="rect">
              <a:avLst/>
            </a:prstGeom>
          </p:spPr>
        </p:pic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4096F869-8065-9546-8074-ED8A1DD35B54}"/>
                </a:ext>
              </a:extLst>
            </p:cNvPr>
            <p:cNvSpPr txBox="1">
              <a:spLocks/>
            </p:cNvSpPr>
            <p:nvPr/>
          </p:nvSpPr>
          <p:spPr>
            <a:xfrm>
              <a:off x="8475680" y="1559876"/>
              <a:ext cx="3553879" cy="4730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>
                  <a:latin typeface="Muli Light" pitchFamily="2" charset="77"/>
                </a:rPr>
                <a:t>Product-level </a:t>
              </a:r>
              <a:r>
                <a:rPr lang="en-US" sz="2400" b="1">
                  <a:solidFill>
                    <a:schemeClr val="accent3"/>
                  </a:solidFill>
                  <a:latin typeface="Muli Light" pitchFamily="2" charset="77"/>
                </a:rPr>
                <a:t>sprint</a:t>
              </a:r>
              <a:r>
                <a:rPr lang="en-US" sz="2400">
                  <a:latin typeface="Muli Light" pitchFamily="2" charset="77"/>
                </a:rPr>
                <a:t> board</a:t>
              </a:r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06AC957-A64F-2D48-AC2C-214CAC574F41}"/>
              </a:ext>
            </a:extLst>
          </p:cNvPr>
          <p:cNvSpPr txBox="1">
            <a:spLocks/>
          </p:cNvSpPr>
          <p:nvPr/>
        </p:nvSpPr>
        <p:spPr>
          <a:xfrm>
            <a:off x="6910942" y="1608867"/>
            <a:ext cx="3913122" cy="473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Muli Light" pitchFamily="2" charset="77"/>
              </a:rPr>
              <a:t>Product-level </a:t>
            </a:r>
            <a:r>
              <a:rPr lang="en-US" sz="2400" b="1">
                <a:solidFill>
                  <a:schemeClr val="accent3"/>
                </a:solidFill>
                <a:latin typeface="Muli Light" pitchFamily="2" charset="77"/>
              </a:rPr>
              <a:t>Kanban</a:t>
            </a:r>
            <a:r>
              <a:rPr lang="en-US" sz="2400">
                <a:latin typeface="Muli Light" pitchFamily="2" charset="77"/>
              </a:rPr>
              <a:t> board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C43CDFBB-B069-B741-BDFF-928CD8F14670}"/>
              </a:ext>
            </a:extLst>
          </p:cNvPr>
          <p:cNvSpPr/>
          <p:nvPr/>
        </p:nvSpPr>
        <p:spPr>
          <a:xfrm>
            <a:off x="3921151" y="2509935"/>
            <a:ext cx="1389323" cy="1722076"/>
          </a:xfrm>
          <a:prstGeom prst="leftArrow">
            <a:avLst>
              <a:gd name="adj1" fmla="val 50000"/>
              <a:gd name="adj2" fmla="val 493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11798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Experimenting </a:t>
            </a:r>
            <a:br>
              <a:rPr lang="en-US">
                <a:latin typeface="Muli ExtraBold" pitchFamily="2" charset="77"/>
              </a:rPr>
            </a:br>
            <a:r>
              <a:rPr lang="en-US">
                <a:latin typeface="Muli ExtraBold" pitchFamily="2" charset="77"/>
              </a:rPr>
              <a:t>with Refinement</a:t>
            </a:r>
            <a:br>
              <a:rPr lang="en-US">
                <a:latin typeface="Muli ExtraBold" pitchFamily="2" charset="77"/>
              </a:rPr>
            </a:br>
            <a:endParaRPr lang="en-US">
              <a:latin typeface="Muli ExtraBold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Muli Light" pitchFamily="2" charset="77"/>
              </a:rPr>
              <a:t>Teams were looking to improve Refinement before Kanban</a:t>
            </a:r>
          </a:p>
        </p:txBody>
      </p:sp>
    </p:spTree>
    <p:extLst>
      <p:ext uri="{BB962C8B-B14F-4D97-AF65-F5344CB8AC3E}">
        <p14:creationId xmlns:p14="http://schemas.microsoft.com/office/powerpoint/2010/main" val="417903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 pitchFamily="2" charset="77"/>
              </a:rPr>
              <a:t>Experimenting with Refinement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DD70FC7-8FEB-3046-B4FC-10696198F64D}"/>
              </a:ext>
            </a:extLst>
          </p:cNvPr>
          <p:cNvSpPr txBox="1">
            <a:spLocks/>
          </p:cNvSpPr>
          <p:nvPr/>
        </p:nvSpPr>
        <p:spPr>
          <a:xfrm>
            <a:off x="335795" y="1906707"/>
            <a:ext cx="10972800" cy="3962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Joe Hunt, a </a:t>
            </a:r>
            <a:r>
              <a:rPr lang="en-US" sz="3200">
                <a:solidFill>
                  <a:schemeClr val="accent6">
                    <a:lumMod val="10000"/>
                  </a:schemeClr>
                </a:solidFill>
                <a:latin typeface="Muli Light" pitchFamily="2" charset="77"/>
              </a:rPr>
              <a:t>Faux Pa’s </a:t>
            </a:r>
            <a:r>
              <a:rPr lang="en-US" sz="3200">
                <a:latin typeface="Muli Light" pitchFamily="2" charset="77"/>
              </a:rPr>
              <a:t>developer, had been </a:t>
            </a:r>
            <a:r>
              <a:rPr lang="en-US" sz="3200" b="1">
                <a:latin typeface="Muli ExtraBold" pitchFamily="2" charset="77"/>
              </a:rPr>
              <a:t>questioning the value of our refinement</a:t>
            </a:r>
            <a:r>
              <a:rPr lang="en-US" sz="3200">
                <a:latin typeface="Muli Light" pitchFamily="2" charset="77"/>
              </a:rPr>
              <a:t> prior to Kanban.</a:t>
            </a:r>
            <a:endParaRPr lang="en-US" sz="2400">
              <a:latin typeface="Muli Light" pitchFamily="2" charset="77"/>
            </a:endParaRPr>
          </a:p>
          <a:p>
            <a:pPr>
              <a:buClr>
                <a:schemeClr val="bg2"/>
              </a:buClr>
            </a:pPr>
            <a:endParaRPr lang="en-US" sz="3200" b="1">
              <a:latin typeface="Muli Light" pitchFamily="2" charset="77"/>
            </a:endParaRPr>
          </a:p>
          <a:p>
            <a:pPr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After Kanban workshop, </a:t>
            </a:r>
            <a:r>
              <a:rPr lang="en-US" sz="3200" b="1">
                <a:latin typeface="Muli Light" pitchFamily="2" charset="77"/>
              </a:rPr>
              <a:t>working committees were formed</a:t>
            </a:r>
            <a:r>
              <a:rPr lang="en-US" sz="3200">
                <a:latin typeface="Muli Light" pitchFamily="2" charset="77"/>
              </a:rPr>
              <a:t> to </a:t>
            </a:r>
            <a:r>
              <a:rPr lang="en-US" sz="3200">
                <a:latin typeface="Muli ExtraBold" pitchFamily="2" charset="77"/>
              </a:rPr>
              <a:t>address open items</a:t>
            </a:r>
            <a:r>
              <a:rPr lang="en-US" sz="3200">
                <a:latin typeface="Muli Light" pitchFamily="2" charset="77"/>
              </a:rPr>
              <a:t>. Joe joined the Pointing committee.</a:t>
            </a:r>
          </a:p>
          <a:p>
            <a:pPr>
              <a:buClr>
                <a:schemeClr val="bg2"/>
              </a:buClr>
            </a:pPr>
            <a:endParaRPr lang="en-US" sz="3200">
              <a:latin typeface="Muli Light" pitchFamily="2" charset="77"/>
            </a:endParaRPr>
          </a:p>
          <a:p>
            <a:pPr>
              <a:buClr>
                <a:schemeClr val="bg2"/>
              </a:buClr>
            </a:pPr>
            <a:r>
              <a:rPr lang="en-US" sz="3200">
                <a:latin typeface="Muli Light" pitchFamily="2" charset="77"/>
              </a:rPr>
              <a:t>First experiment: </a:t>
            </a:r>
            <a:r>
              <a:rPr lang="en-US" sz="3200" b="1">
                <a:latin typeface="Muli Light" pitchFamily="2" charset="77"/>
              </a:rPr>
              <a:t>T-shirt sizing </a:t>
            </a:r>
            <a:r>
              <a:rPr lang="en-US" sz="3200">
                <a:latin typeface="Muli Light" pitchFamily="2" charset="77"/>
              </a:rPr>
              <a:t>replaces story points.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FF953-D8AF-FA49-91C3-FF80302D12E5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4ED88-F1B1-CB43-8555-030C85116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5D92886-353B-CA4E-8FD9-B2309A15B594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F75F4-0359-094F-B295-DCE239148AA4}"/>
              </a:ext>
            </a:extLst>
          </p:cNvPr>
          <p:cNvSpPr/>
          <p:nvPr/>
        </p:nvSpPr>
        <p:spPr>
          <a:xfrm>
            <a:off x="2861046" y="5643267"/>
            <a:ext cx="8951616" cy="4513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Muli Light" pitchFamily="2" charset="77"/>
              </a:rPr>
              <a:t>T-Shirt sizing fails fast, inspiring a new experiment.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7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91EA-068C-544F-B449-188D77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 ExtraBold"/>
              </a:rPr>
              <a:t>The June 13, 2018 Slack post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03EE8-5DA1-3644-9ACA-EFFC68179D58}"/>
              </a:ext>
            </a:extLst>
          </p:cNvPr>
          <p:cNvSpPr txBox="1"/>
          <p:nvPr/>
        </p:nvSpPr>
        <p:spPr>
          <a:xfrm>
            <a:off x="438249" y="3046069"/>
            <a:ext cx="7528028" cy="3266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>
                <a:latin typeface="Muli Light"/>
              </a:rPr>
              <a:t>Problem Definition:</a:t>
            </a:r>
            <a:endParaRPr lang="en-US" sz="1600">
              <a:latin typeface="Muli Light"/>
            </a:endParaRPr>
          </a:p>
          <a:p>
            <a:pPr>
              <a:buClr>
                <a:schemeClr val="accent3"/>
              </a:buClr>
            </a:pPr>
            <a:r>
              <a:rPr lang="en-US" sz="1600">
                <a:latin typeface="Muli Light"/>
              </a:rPr>
              <a:t>The problem with our pointing with t-shirt sizes is that our velocity is more or less a guess and we can’t forecast with confidence.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600">
              <a:latin typeface="Muli Light"/>
            </a:endParaRPr>
          </a:p>
          <a:p>
            <a:r>
              <a:rPr lang="en-US" sz="1600" b="1">
                <a:latin typeface="Muli Light"/>
              </a:rPr>
              <a:t>Hypothesis:</a:t>
            </a:r>
          </a:p>
          <a:p>
            <a:r>
              <a:rPr lang="en-US" sz="1600">
                <a:latin typeface="Muli Light"/>
              </a:rPr>
              <a:t>Replacing pointing with this new discussion framework will: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lphaLcParenR"/>
            </a:pPr>
            <a:r>
              <a:rPr lang="en-US" sz="1600">
                <a:latin typeface="Muli Light"/>
              </a:rPr>
              <a:t>improve the quality of our ticket refinement discussions 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lphaLcParenR"/>
            </a:pPr>
            <a:r>
              <a:rPr lang="en-US" sz="1600">
                <a:latin typeface="Muli Light"/>
              </a:rPr>
              <a:t>measure velocity and make forecasts using PBIs and cycle time.</a:t>
            </a:r>
          </a:p>
          <a:p>
            <a:pPr>
              <a:buClr>
                <a:schemeClr val="accent3"/>
              </a:buClr>
            </a:pPr>
            <a:endParaRPr lang="en-US" sz="1600" b="1">
              <a:latin typeface="Muli Light"/>
            </a:endParaRPr>
          </a:p>
          <a:p>
            <a:pPr>
              <a:buClr>
                <a:schemeClr val="accent3"/>
              </a:buClr>
            </a:pPr>
            <a:r>
              <a:rPr lang="en-US" sz="1600" b="1">
                <a:latin typeface="Muli Light"/>
              </a:rPr>
              <a:t>Proposed Solution:</a:t>
            </a:r>
            <a:endParaRPr lang="en-US" sz="1600">
              <a:latin typeface="Muli Light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Muli Light"/>
              </a:rPr>
              <a:t>Remove pointing. It’s a low value activity for us.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Muli Light"/>
              </a:rPr>
              <a:t>Monitor and plan work using cycle time &amp; throughput measurements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Muli Light"/>
              </a:rPr>
              <a:t>Introduce a new ticket discussion framework in lieu of t-shirt sizes to drive discussion.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E07F4-4C05-3C45-BF19-46AB4A1A5370}"/>
              </a:ext>
            </a:extLst>
          </p:cNvPr>
          <p:cNvSpPr/>
          <p:nvPr/>
        </p:nvSpPr>
        <p:spPr>
          <a:xfrm>
            <a:off x="-1" y="6434268"/>
            <a:ext cx="12192001" cy="4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38100" dir="1488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F0472-3F8A-F04D-97F4-501FA665C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9" y="6456035"/>
            <a:ext cx="1480734" cy="35255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4C36A37-3360-B14C-85C7-C49F8DBCEDD9}"/>
              </a:ext>
            </a:extLst>
          </p:cNvPr>
          <p:cNvSpPr txBox="1">
            <a:spLocks/>
          </p:cNvSpPr>
          <p:nvPr/>
        </p:nvSpPr>
        <p:spPr>
          <a:xfrm>
            <a:off x="8871307" y="6549400"/>
            <a:ext cx="2437288" cy="1658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2"/>
                </a:solidFill>
                <a:latin typeface="Muli" charset="0"/>
                <a:ea typeface="Muli" charset="0"/>
                <a:cs typeface="Mu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0" i="0">
                <a:solidFill>
                  <a:schemeClr val="tx1"/>
                </a:solidFill>
                <a:latin typeface="Muli" pitchFamily="2" charset="77"/>
                <a:ea typeface="Arial" charset="0"/>
                <a:cs typeface="Arial" panose="020B0604020202020204" pitchFamily="34" charset="0"/>
              </a:rPr>
              <a:t>excella.com  |  @excellaco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6BFA5-7604-3941-BDDB-819CE375F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277" y="1734393"/>
            <a:ext cx="4079772" cy="4644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FE818-3137-8246-BD7C-689A71ECB59E}"/>
              </a:ext>
            </a:extLst>
          </p:cNvPr>
          <p:cNvSpPr txBox="1"/>
          <p:nvPr/>
        </p:nvSpPr>
        <p:spPr>
          <a:xfrm>
            <a:off x="8395130" y="1420562"/>
            <a:ext cx="300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Actual       post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0862B8F-5F18-7E45-9E11-41F4803791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241" y="1480604"/>
            <a:ext cx="216099" cy="216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90A88-E80D-9248-ACAB-A26EE2756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5041"/>
            <a:ext cx="6382140" cy="14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2F2E35"/>
      </a:dk1>
      <a:lt1>
        <a:srgbClr val="FEFFFF"/>
      </a:lt1>
      <a:dk2>
        <a:srgbClr val="3382AE"/>
      </a:dk2>
      <a:lt2>
        <a:srgbClr val="D63B3B"/>
      </a:lt2>
      <a:accent1>
        <a:srgbClr val="91CFD4"/>
      </a:accent1>
      <a:accent2>
        <a:srgbClr val="2C266D"/>
      </a:accent2>
      <a:accent3>
        <a:srgbClr val="D73C3C"/>
      </a:accent3>
      <a:accent4>
        <a:srgbClr val="F1CE18"/>
      </a:accent4>
      <a:accent5>
        <a:srgbClr val="ABB3BA"/>
      </a:accent5>
      <a:accent6>
        <a:srgbClr val="DCE0E2"/>
      </a:accent6>
      <a:hlink>
        <a:srgbClr val="E7F5F6"/>
      </a:hlink>
      <a:folHlink>
        <a:srgbClr val="DCDD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cella Template 3 - Logo Information Bottom" id="{191373B4-DCF5-8A47-A355-778B6739C817}" vid="{E66D4108-B1A9-204E-93EF-961743D23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FF81612CCC64AA410D4B1570458CF" ma:contentTypeVersion="2" ma:contentTypeDescription="Create a new document." ma:contentTypeScope="" ma:versionID="e26ec1dc886f93c3b41a4ab375df27cd">
  <xsd:schema xmlns:xsd="http://www.w3.org/2001/XMLSchema" xmlns:xs="http://www.w3.org/2001/XMLSchema" xmlns:p="http://schemas.microsoft.com/office/2006/metadata/properties" xmlns:ns2="7ada1e2f-e1e8-4e51-a8e0-982e6dc14b31" targetNamespace="http://schemas.microsoft.com/office/2006/metadata/properties" ma:root="true" ma:fieldsID="067f5a1642f80774289e18c13e6c5623" ns2:_="">
    <xsd:import namespace="7ada1e2f-e1e8-4e51-a8e0-982e6dc14b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a1e2f-e1e8-4e51-a8e0-982e6dc14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F484D-D4A6-4083-ABE6-DF78E4E519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BB18E-8448-47CF-A401-B5BE8CB6F273}">
  <ds:schemaRefs>
    <ds:schemaRef ds:uri="7ada1e2f-e1e8-4e51-a8e0-982e6dc14b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732</Words>
  <Application>Microsoft Office PowerPoint</Application>
  <PresentationFormat>Widescreen</PresentationFormat>
  <Paragraphs>118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Regular</vt:lpstr>
      <vt:lpstr>Calibri</vt:lpstr>
      <vt:lpstr>Muli</vt:lpstr>
      <vt:lpstr>Muli ExtraBold</vt:lpstr>
      <vt:lpstr>Muli Light</vt:lpstr>
      <vt:lpstr>Questrial</vt:lpstr>
      <vt:lpstr>Office Theme</vt:lpstr>
      <vt:lpstr>No Estimates at Scale in the US Federal Government</vt:lpstr>
      <vt:lpstr>PowerPoint Presentation</vt:lpstr>
      <vt:lpstr>Our Product Team</vt:lpstr>
      <vt:lpstr>Switching to Kanban </vt:lpstr>
      <vt:lpstr>Before switching to Kanban</vt:lpstr>
      <vt:lpstr>Post-workshop EVE-MOD Kanban</vt:lpstr>
      <vt:lpstr>Experimenting  with Refinement </vt:lpstr>
      <vt:lpstr>Experimenting with Refinement</vt:lpstr>
      <vt:lpstr>The June 13, 2018 Slack post</vt:lpstr>
      <vt:lpstr>The “No Pointing” Experiment</vt:lpstr>
      <vt:lpstr>The “No Pointing” Experiment</vt:lpstr>
      <vt:lpstr>The “No Pointing” Experiment</vt:lpstr>
      <vt:lpstr>Discussion Cards introduced June 20, 2018</vt:lpstr>
      <vt:lpstr>Reporting in Sprints While in Kanban</vt:lpstr>
      <vt:lpstr>Inspect &amp; Adapt is Our Brand</vt:lpstr>
      <vt:lpstr>Returning to Scrum Happens Quickly</vt:lpstr>
      <vt:lpstr>Pointing Makes a Comeback Slowly</vt:lpstr>
      <vt:lpstr>Lessons Learned</vt:lpstr>
      <vt:lpstr>No Estimates worked for us because we had…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Andon Cords</dc:title>
  <dc:creator>Zack Ayers</dc:creator>
  <cp:lastModifiedBy>CCR</cp:lastModifiedBy>
  <cp:revision>2</cp:revision>
  <dcterms:created xsi:type="dcterms:W3CDTF">2019-02-27T16:14:28Z</dcterms:created>
  <dcterms:modified xsi:type="dcterms:W3CDTF">2021-07-22T18:51:38Z</dcterms:modified>
</cp:coreProperties>
</file>