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9"/>
  </p:notesMasterIdLst>
  <p:sldIdLst>
    <p:sldId id="256" r:id="rId2"/>
    <p:sldId id="267" r:id="rId3"/>
    <p:sldId id="263" r:id="rId4"/>
    <p:sldId id="269" r:id="rId5"/>
    <p:sldId id="264" r:id="rId6"/>
    <p:sldId id="258" r:id="rId7"/>
    <p:sldId id="270" r:id="rId8"/>
  </p:sldIdLst>
  <p:sldSz cx="12192000" cy="6858000"/>
  <p:notesSz cx="6858000" cy="9144000"/>
  <p:embeddedFontLst>
    <p:embeddedFont>
      <p:font typeface="Bebas Neue" panose="020B0606020202050201" pitchFamily="34" charset="77"/>
      <p:regular r:id="rId10"/>
    </p:embeddedFont>
    <p:embeddedFont>
      <p:font typeface="Calibri" panose="020F0502020204030204" pitchFamily="34" charset="0"/>
      <p:regular r:id="rId11"/>
      <p:bold r:id="rId12"/>
      <p:italic r:id="rId13"/>
      <p:boldItalic r:id="rId14"/>
    </p:embeddedFont>
    <p:embeddedFont>
      <p:font typeface="Permanent Marker" panose="02000000000000000000"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83029"/>
  </p:normalViewPr>
  <p:slideViewPr>
    <p:cSldViewPr snapToGrid="0" snapToObjects="1">
      <p:cViewPr varScale="1">
        <p:scale>
          <a:sx n="93" d="100"/>
          <a:sy n="93" d="100"/>
        </p:scale>
        <p:origin x="22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 name="Google Shape;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 name="Google Shape;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778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dirty="0">
                <a:solidFill>
                  <a:schemeClr val="dk1"/>
                </a:solidFill>
                <a:effectLst/>
                <a:latin typeface="Calibri"/>
                <a:ea typeface="Calibri"/>
                <a:cs typeface="Calibri"/>
                <a:sym typeface="Calibri"/>
              </a:rPr>
              <a:t>The Dreyfus model of skill acquisition is a model of how learners acquire skills through formal instruction and practice, used in the fields of education and operations research. Brothers Stuart and Hubert Dreyfus proposed the model in 1980 in an 18-page report on their research at the University of California, Berkeley, Operations Research Center for the United States Air Force Office of Scientific Research.[1] The model proposes that a student passes through five distinct stages: novice, advanced beginner, competent, </a:t>
            </a:r>
            <a:r>
              <a:rPr lang="en-US" sz="1200" b="0" i="0" u="none" strike="noStrike" cap="none" dirty="0" err="1">
                <a:solidFill>
                  <a:schemeClr val="dk1"/>
                </a:solidFill>
                <a:effectLst/>
                <a:latin typeface="Calibri"/>
                <a:ea typeface="Calibri"/>
                <a:cs typeface="Calibri"/>
                <a:sym typeface="Calibri"/>
              </a:rPr>
              <a:t>proficient,and</a:t>
            </a:r>
            <a:r>
              <a:rPr lang="en-US" sz="1200" b="0" i="0" u="none" strike="noStrike" cap="none" dirty="0">
                <a:solidFill>
                  <a:schemeClr val="dk1"/>
                </a:solidFill>
                <a:effectLst/>
                <a:latin typeface="Calibri"/>
                <a:ea typeface="Calibri"/>
                <a:cs typeface="Calibri"/>
                <a:sym typeface="Calibri"/>
              </a:rPr>
              <a:t> expert.</a:t>
            </a:r>
            <a:endParaRPr lang="en-US" b="0" dirty="0">
              <a:effectLst/>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909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 y="0"/>
            <a:ext cx="12230280" cy="68795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Content">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End">
    <p:spTree>
      <p:nvGrpSpPr>
        <p:cNvPr id="1" name="Shape 14"/>
        <p:cNvGrpSpPr/>
        <p:nvPr/>
      </p:nvGrpSpPr>
      <p:grpSpPr>
        <a:xfrm>
          <a:off x="0" y="0"/>
          <a:ext cx="0" cy="0"/>
          <a:chOff x="0" y="0"/>
          <a:chExt cx="0" cy="0"/>
        </a:xfrm>
      </p:grpSpPr>
      <p:pic>
        <p:nvPicPr>
          <p:cNvPr id="15" name="Google Shape;15;p4"/>
          <p:cNvPicPr preferRelativeResize="0"/>
          <p:nvPr/>
        </p:nvPicPr>
        <p:blipFill>
          <a:blip r:embed="rId2">
            <a:alphaModFix/>
          </a:blip>
          <a:stretch>
            <a:fill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mt="0"/>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scrumalliance.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scrumalliance.org/courses-events/search"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5"/>
          <p:cNvSpPr txBox="1"/>
          <p:nvPr/>
        </p:nvSpPr>
        <p:spPr>
          <a:xfrm>
            <a:off x="6096652" y="3046675"/>
            <a:ext cx="6272100" cy="1754400"/>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6000" dirty="0">
                <a:solidFill>
                  <a:srgbClr val="F0BD47"/>
                </a:solidFill>
                <a:latin typeface="Bebas Neue"/>
                <a:ea typeface="Bebas Neue"/>
                <a:cs typeface="Bebas Neue"/>
                <a:sym typeface="Bebas Neue"/>
              </a:rPr>
              <a:t>Assessing Your Agile Coaching Competency.  </a:t>
            </a:r>
            <a:endParaRPr sz="6000" dirty="0">
              <a:solidFill>
                <a:srgbClr val="F0BD47"/>
              </a:solidFill>
              <a:latin typeface="Bebas Neue"/>
              <a:ea typeface="Bebas Neue"/>
              <a:cs typeface="Bebas Neue"/>
              <a:sym typeface="Bebas Neue"/>
            </a:endParaRPr>
          </a:p>
          <a:p>
            <a:pPr marL="0" lvl="0" indent="0" algn="l" rtl="0">
              <a:lnSpc>
                <a:spcPct val="85000"/>
              </a:lnSpc>
              <a:spcBef>
                <a:spcPts val="0"/>
              </a:spcBef>
              <a:spcAft>
                <a:spcPts val="0"/>
              </a:spcAft>
              <a:buClr>
                <a:schemeClr val="dk1"/>
              </a:buClr>
              <a:buFont typeface="Arial"/>
              <a:buNone/>
            </a:pPr>
            <a:r>
              <a:rPr lang="en-US" sz="4000" dirty="0">
                <a:solidFill>
                  <a:srgbClr val="F0BD47"/>
                </a:solidFill>
                <a:latin typeface="Bebas Neue"/>
                <a:ea typeface="Bebas Neue"/>
                <a:cs typeface="Bebas Neue"/>
                <a:sym typeface="Bebas Neue"/>
              </a:rPr>
              <a:t> </a:t>
            </a:r>
            <a:endParaRPr sz="4000" dirty="0">
              <a:solidFill>
                <a:srgbClr val="F0BD47"/>
              </a:solidFill>
              <a:latin typeface="Bebas Neue"/>
              <a:ea typeface="Bebas Neue"/>
              <a:cs typeface="Bebas Neue"/>
              <a:sym typeface="Bebas Neue"/>
            </a:endParaRPr>
          </a:p>
          <a:p>
            <a:pPr marL="0" lvl="0" indent="0" algn="l" rtl="0">
              <a:lnSpc>
                <a:spcPct val="85000"/>
              </a:lnSpc>
              <a:spcBef>
                <a:spcPts val="0"/>
              </a:spcBef>
              <a:spcAft>
                <a:spcPts val="0"/>
              </a:spcAft>
              <a:buClr>
                <a:schemeClr val="dk1"/>
              </a:buClr>
              <a:buFont typeface="Arial"/>
              <a:buNone/>
            </a:pPr>
            <a:r>
              <a:rPr lang="en-US" sz="4000" dirty="0">
                <a:solidFill>
                  <a:srgbClr val="F0BD47"/>
                </a:solidFill>
                <a:latin typeface="Bebas Neue"/>
                <a:ea typeface="Bebas Neue"/>
                <a:cs typeface="Bebas Neue"/>
                <a:sym typeface="Bebas Neue"/>
              </a:rPr>
              <a:t> </a:t>
            </a:r>
            <a:endParaRPr sz="4000" dirty="0">
              <a:solidFill>
                <a:srgbClr val="F0BD47"/>
              </a:solidFill>
              <a:latin typeface="Bebas Neue"/>
              <a:ea typeface="Bebas Neue"/>
              <a:cs typeface="Bebas Neue"/>
              <a:sym typeface="Bebas Neue"/>
            </a:endParaRPr>
          </a:p>
          <a:p>
            <a:pPr marL="0" marR="0" lvl="0" indent="0" algn="l" rtl="0">
              <a:lnSpc>
                <a:spcPct val="85000"/>
              </a:lnSpc>
              <a:spcBef>
                <a:spcPts val="0"/>
              </a:spcBef>
              <a:spcAft>
                <a:spcPts val="0"/>
              </a:spcAft>
              <a:buNone/>
            </a:pPr>
            <a:r>
              <a:rPr lang="en-US" sz="4000" dirty="0">
                <a:solidFill>
                  <a:srgbClr val="F0BD47"/>
                </a:solidFill>
                <a:latin typeface="Bebas Neue"/>
                <a:ea typeface="Bebas Neue"/>
                <a:cs typeface="Bebas Neue"/>
                <a:sym typeface="Bebas Neue"/>
              </a:rPr>
              <a:t>  </a:t>
            </a:r>
            <a:endParaRPr sz="4000" dirty="0">
              <a:solidFill>
                <a:srgbClr val="F0BD47"/>
              </a:solidFill>
              <a:latin typeface="Bebas Neue"/>
              <a:ea typeface="Bebas Neue"/>
              <a:cs typeface="Bebas Neue"/>
              <a:sym typeface="Bebas Neue"/>
            </a:endParaRPr>
          </a:p>
          <a:p>
            <a:pPr marL="0" lvl="0" indent="0" algn="l" rtl="0">
              <a:lnSpc>
                <a:spcPct val="85000"/>
              </a:lnSpc>
              <a:spcBef>
                <a:spcPts val="0"/>
              </a:spcBef>
              <a:spcAft>
                <a:spcPts val="0"/>
              </a:spcAft>
              <a:buClr>
                <a:schemeClr val="dk1"/>
              </a:buClr>
              <a:buFont typeface="Arial"/>
              <a:buNone/>
            </a:pPr>
            <a:r>
              <a:rPr lang="en-US" sz="4000" dirty="0">
                <a:solidFill>
                  <a:srgbClr val="F0BD47"/>
                </a:solidFill>
                <a:latin typeface="Bebas Neue"/>
                <a:ea typeface="Bebas Neue"/>
                <a:cs typeface="Bebas Neue"/>
                <a:sym typeface="Bebas Neue"/>
              </a:rPr>
              <a:t> </a:t>
            </a:r>
            <a:endParaRPr sz="4000" dirty="0">
              <a:solidFill>
                <a:srgbClr val="F0BD47"/>
              </a:solidFill>
              <a:latin typeface="Bebas Neue"/>
              <a:ea typeface="Bebas Neue"/>
              <a:cs typeface="Bebas Neue"/>
              <a:sym typeface="Bebas Neue"/>
            </a:endParaRPr>
          </a:p>
          <a:p>
            <a:pPr marL="0" lvl="0" indent="0" algn="l" rtl="0">
              <a:lnSpc>
                <a:spcPct val="85000"/>
              </a:lnSpc>
              <a:spcBef>
                <a:spcPts val="0"/>
              </a:spcBef>
              <a:spcAft>
                <a:spcPts val="0"/>
              </a:spcAft>
              <a:buClr>
                <a:schemeClr val="dk1"/>
              </a:buClr>
              <a:buFont typeface="Arial"/>
              <a:buNone/>
            </a:pPr>
            <a:r>
              <a:rPr lang="en-US" sz="4000" dirty="0">
                <a:solidFill>
                  <a:srgbClr val="F0BD47"/>
                </a:solidFill>
                <a:latin typeface="Bebas Neue"/>
                <a:ea typeface="Bebas Neue"/>
                <a:cs typeface="Bebas Neue"/>
                <a:sym typeface="Bebas Neue"/>
              </a:rPr>
              <a:t> </a:t>
            </a:r>
            <a:endParaRPr sz="4000" dirty="0">
              <a:solidFill>
                <a:srgbClr val="F0BD47"/>
              </a:solidFill>
              <a:latin typeface="Bebas Neue"/>
              <a:ea typeface="Bebas Neue"/>
              <a:cs typeface="Bebas Neue"/>
              <a:sym typeface="Bebas Neue"/>
            </a:endParaRPr>
          </a:p>
          <a:p>
            <a:pPr marL="0" marR="0" lvl="0" indent="0" algn="l" rtl="0">
              <a:lnSpc>
                <a:spcPct val="85000"/>
              </a:lnSpc>
              <a:spcBef>
                <a:spcPts val="0"/>
              </a:spcBef>
              <a:spcAft>
                <a:spcPts val="0"/>
              </a:spcAft>
              <a:buNone/>
            </a:pPr>
            <a:r>
              <a:rPr lang="en-US" sz="4000" dirty="0">
                <a:solidFill>
                  <a:srgbClr val="F0BD47"/>
                </a:solidFill>
                <a:latin typeface="Bebas Neue"/>
                <a:ea typeface="Bebas Neue"/>
                <a:cs typeface="Bebas Neue"/>
                <a:sym typeface="Bebas Neue"/>
              </a:rPr>
              <a:t>  </a:t>
            </a:r>
            <a:endParaRPr sz="4000" dirty="0">
              <a:solidFill>
                <a:srgbClr val="F0BD47"/>
              </a:solidFill>
              <a:latin typeface="Bebas Neue"/>
              <a:ea typeface="Bebas Neue"/>
              <a:cs typeface="Bebas Neue"/>
              <a:sym typeface="Bebas Neue"/>
            </a:endParaRPr>
          </a:p>
          <a:p>
            <a:pPr marL="0" lvl="0" indent="0" algn="l" rtl="0">
              <a:lnSpc>
                <a:spcPct val="85000"/>
              </a:lnSpc>
              <a:spcBef>
                <a:spcPts val="0"/>
              </a:spcBef>
              <a:spcAft>
                <a:spcPts val="0"/>
              </a:spcAft>
              <a:buClr>
                <a:schemeClr val="dk1"/>
              </a:buClr>
              <a:buFont typeface="Arial"/>
              <a:buNone/>
            </a:pPr>
            <a:r>
              <a:rPr lang="en-US" sz="4000" dirty="0">
                <a:solidFill>
                  <a:srgbClr val="F0BD47"/>
                </a:solidFill>
                <a:latin typeface="Bebas Neue"/>
                <a:ea typeface="Bebas Neue"/>
                <a:cs typeface="Bebas Neue"/>
                <a:sym typeface="Bebas Neue"/>
              </a:rPr>
              <a:t> </a:t>
            </a:r>
            <a:endParaRPr sz="4000" dirty="0">
              <a:solidFill>
                <a:srgbClr val="F0BD47"/>
              </a:solidFill>
              <a:latin typeface="Bebas Neue"/>
              <a:ea typeface="Bebas Neue"/>
              <a:cs typeface="Bebas Neue"/>
              <a:sym typeface="Bebas Neue"/>
            </a:endParaRPr>
          </a:p>
          <a:p>
            <a:pPr marL="0" marR="0" lvl="0" indent="0" algn="l" rtl="0">
              <a:lnSpc>
                <a:spcPct val="85000"/>
              </a:lnSpc>
              <a:spcBef>
                <a:spcPts val="0"/>
              </a:spcBef>
              <a:spcAft>
                <a:spcPts val="0"/>
              </a:spcAft>
              <a:buNone/>
            </a:pPr>
            <a:r>
              <a:rPr lang="en-US" sz="4000" dirty="0">
                <a:solidFill>
                  <a:srgbClr val="F0BD47"/>
                </a:solidFill>
                <a:latin typeface="Bebas Neue"/>
                <a:ea typeface="Bebas Neue"/>
                <a:cs typeface="Bebas Neue"/>
                <a:sym typeface="Bebas Neue"/>
              </a:rPr>
              <a:t> </a:t>
            </a:r>
            <a:endParaRPr sz="4000" i="0" u="none" strike="noStrike" cap="none" dirty="0">
              <a:solidFill>
                <a:srgbClr val="F0BD47"/>
              </a:solidFill>
              <a:latin typeface="Bebas Neue"/>
              <a:ea typeface="Bebas Neue"/>
              <a:cs typeface="Bebas Neue"/>
              <a:sym typeface="Bebas Neue"/>
            </a:endParaRPr>
          </a:p>
        </p:txBody>
      </p:sp>
      <p:sp>
        <p:nvSpPr>
          <p:cNvPr id="2" name="Rectangle 1">
            <a:extLst>
              <a:ext uri="{FF2B5EF4-FFF2-40B4-BE49-F238E27FC236}">
                <a16:creationId xmlns:a16="http://schemas.microsoft.com/office/drawing/2014/main" id="{2141E13C-35E7-0748-8618-EC16EC3FC972}"/>
              </a:ext>
            </a:extLst>
          </p:cNvPr>
          <p:cNvSpPr/>
          <p:nvPr/>
        </p:nvSpPr>
        <p:spPr>
          <a:xfrm>
            <a:off x="6096000" y="989111"/>
            <a:ext cx="5253361" cy="923330"/>
          </a:xfrm>
          <a:prstGeom prst="rect">
            <a:avLst/>
          </a:prstGeom>
        </p:spPr>
        <p:txBody>
          <a:bodyPr wrap="none">
            <a:spAutoFit/>
          </a:bodyPr>
          <a:lstStyle/>
          <a:p>
            <a:r>
              <a:rPr lang="en-US" sz="5400" dirty="0">
                <a:solidFill>
                  <a:srgbClr val="23536A"/>
                </a:solidFill>
                <a:latin typeface="Bebas Neue"/>
                <a:ea typeface="Bebas Neue"/>
                <a:cs typeface="Bebas Neue"/>
                <a:sym typeface="Bebas Neue"/>
              </a:rPr>
              <a:t>Post Session Hand OUT</a:t>
            </a:r>
            <a:endParaRPr lang="en-US" sz="5400" dirty="0">
              <a:solidFill>
                <a:srgbClr val="23536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810AD482-EA2E-A04C-9CEA-BB511660D80F}"/>
              </a:ext>
            </a:extLst>
          </p:cNvPr>
          <p:cNvSpPr txBox="1"/>
          <p:nvPr/>
        </p:nvSpPr>
        <p:spPr>
          <a:xfrm>
            <a:off x="958706" y="356400"/>
            <a:ext cx="10555305"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i="0" u="none" strike="noStrike" cap="none" dirty="0">
                <a:solidFill>
                  <a:srgbClr val="F0BD47"/>
                </a:solidFill>
                <a:latin typeface="Bebas Neue"/>
                <a:ea typeface="Bebas Neue"/>
                <a:cs typeface="Bebas Neue"/>
                <a:sym typeface="Bebas Neue"/>
              </a:rPr>
              <a:t>The Evolution- A Path To Scrum Alliance Coach</a:t>
            </a:r>
            <a:endParaRPr sz="4000" i="0" u="none" strike="noStrike" cap="none" dirty="0">
              <a:solidFill>
                <a:srgbClr val="F0BD47"/>
              </a:solidFill>
              <a:latin typeface="Bebas Neue"/>
              <a:ea typeface="Bebas Neue"/>
              <a:cs typeface="Bebas Neue"/>
              <a:sym typeface="Bebas Neue"/>
            </a:endParaRPr>
          </a:p>
        </p:txBody>
      </p:sp>
      <p:pic>
        <p:nvPicPr>
          <p:cNvPr id="5" name="Picture 4" descr="Chart, sunburst chart&#10;&#10;Description automatically generated">
            <a:extLst>
              <a:ext uri="{FF2B5EF4-FFF2-40B4-BE49-F238E27FC236}">
                <a16:creationId xmlns:a16="http://schemas.microsoft.com/office/drawing/2014/main" id="{47270E82-A9CD-1045-AB4D-82B02DA7A675}"/>
              </a:ext>
            </a:extLst>
          </p:cNvPr>
          <p:cNvPicPr>
            <a:picLocks noChangeAspect="1"/>
          </p:cNvPicPr>
          <p:nvPr/>
        </p:nvPicPr>
        <p:blipFill>
          <a:blip r:embed="rId2"/>
          <a:stretch>
            <a:fillRect/>
          </a:stretch>
        </p:blipFill>
        <p:spPr>
          <a:xfrm>
            <a:off x="288643" y="1282539"/>
            <a:ext cx="5432144" cy="5420898"/>
          </a:xfrm>
          <a:prstGeom prst="rect">
            <a:avLst/>
          </a:prstGeom>
        </p:spPr>
      </p:pic>
      <p:sp>
        <p:nvSpPr>
          <p:cNvPr id="10" name="TextBox 9">
            <a:extLst>
              <a:ext uri="{FF2B5EF4-FFF2-40B4-BE49-F238E27FC236}">
                <a16:creationId xmlns:a16="http://schemas.microsoft.com/office/drawing/2014/main" id="{52957FF4-4C11-C547-A2F3-9E987389EAF1}"/>
              </a:ext>
            </a:extLst>
          </p:cNvPr>
          <p:cNvSpPr txBox="1"/>
          <p:nvPr/>
        </p:nvSpPr>
        <p:spPr>
          <a:xfrm>
            <a:off x="6595289" y="2252561"/>
            <a:ext cx="3810000" cy="3785652"/>
          </a:xfrm>
          <a:prstGeom prst="rect">
            <a:avLst/>
          </a:prstGeom>
          <a:noFill/>
        </p:spPr>
        <p:txBody>
          <a:bodyPr wrap="square" rtlCol="0">
            <a:spAutoFit/>
          </a:bodyPr>
          <a:lstStyle/>
          <a:p>
            <a:pPr algn="ctr"/>
            <a:r>
              <a:rPr lang="en-US" sz="2400" b="1" dirty="0"/>
              <a:t>Agile/ Lean Practitioner</a:t>
            </a:r>
          </a:p>
          <a:p>
            <a:pPr algn="ctr"/>
            <a:r>
              <a:rPr lang="en-US" sz="2400" b="1" dirty="0"/>
              <a:t>Serving</a:t>
            </a:r>
          </a:p>
          <a:p>
            <a:pPr algn="ctr"/>
            <a:r>
              <a:rPr lang="en-US" sz="2400" b="1" dirty="0"/>
              <a:t>Coaching</a:t>
            </a:r>
          </a:p>
          <a:p>
            <a:pPr algn="ctr"/>
            <a:r>
              <a:rPr lang="en-US" sz="2400" b="1" dirty="0"/>
              <a:t>Facilitating</a:t>
            </a:r>
          </a:p>
          <a:p>
            <a:pPr algn="ctr"/>
            <a:r>
              <a:rPr lang="en-US" sz="2400" b="1" dirty="0"/>
              <a:t>Facilitate Learning</a:t>
            </a:r>
          </a:p>
          <a:p>
            <a:pPr algn="ctr"/>
            <a:r>
              <a:rPr lang="en-US" sz="2400" b="1" dirty="0"/>
              <a:t>Advising</a:t>
            </a:r>
          </a:p>
          <a:p>
            <a:pPr algn="ctr"/>
            <a:r>
              <a:rPr lang="en-US" sz="2400" b="1" dirty="0"/>
              <a:t>Leading</a:t>
            </a:r>
          </a:p>
          <a:p>
            <a:pPr algn="ctr"/>
            <a:r>
              <a:rPr lang="en-US" sz="2400" b="1" dirty="0"/>
              <a:t>Transforming</a:t>
            </a:r>
          </a:p>
          <a:p>
            <a:pPr algn="ctr"/>
            <a:r>
              <a:rPr lang="en-US" sz="2400" b="1" dirty="0"/>
              <a:t>Self Mastery</a:t>
            </a:r>
          </a:p>
          <a:p>
            <a:pPr algn="ctr"/>
            <a:endParaRPr lang="en-US" sz="2400" b="1" dirty="0"/>
          </a:p>
        </p:txBody>
      </p:sp>
      <p:sp>
        <p:nvSpPr>
          <p:cNvPr id="11" name="TextBox 10">
            <a:extLst>
              <a:ext uri="{FF2B5EF4-FFF2-40B4-BE49-F238E27FC236}">
                <a16:creationId xmlns:a16="http://schemas.microsoft.com/office/drawing/2014/main" id="{A20C25A9-088C-EF41-B324-FE4709FB1429}"/>
              </a:ext>
            </a:extLst>
          </p:cNvPr>
          <p:cNvSpPr txBox="1"/>
          <p:nvPr/>
        </p:nvSpPr>
        <p:spPr>
          <a:xfrm>
            <a:off x="6578600" y="1427593"/>
            <a:ext cx="3826689" cy="584775"/>
          </a:xfrm>
          <a:prstGeom prst="rect">
            <a:avLst/>
          </a:prstGeom>
          <a:noFill/>
        </p:spPr>
        <p:txBody>
          <a:bodyPr wrap="none" rtlCol="0">
            <a:spAutoFit/>
          </a:bodyPr>
          <a:lstStyle/>
          <a:p>
            <a:r>
              <a:rPr lang="en-US" sz="3200" b="1" dirty="0"/>
              <a:t>The Competencies</a:t>
            </a:r>
          </a:p>
        </p:txBody>
      </p:sp>
    </p:spTree>
    <p:extLst>
      <p:ext uri="{BB962C8B-B14F-4D97-AF65-F5344CB8AC3E}">
        <p14:creationId xmlns:p14="http://schemas.microsoft.com/office/powerpoint/2010/main" val="421640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810AD482-EA2E-A04C-9CEA-BB511660D80F}"/>
              </a:ext>
            </a:extLst>
          </p:cNvPr>
          <p:cNvSpPr txBox="1"/>
          <p:nvPr/>
        </p:nvSpPr>
        <p:spPr>
          <a:xfrm>
            <a:off x="958706" y="356400"/>
            <a:ext cx="10555305"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i="0" u="none" strike="noStrike" cap="none" dirty="0">
                <a:solidFill>
                  <a:srgbClr val="F0BD47"/>
                </a:solidFill>
                <a:latin typeface="Bebas Neue"/>
                <a:ea typeface="Bebas Neue"/>
                <a:cs typeface="Bebas Neue"/>
                <a:sym typeface="Bebas Neue"/>
              </a:rPr>
              <a:t>The Competencies</a:t>
            </a:r>
            <a:endParaRPr sz="4000" i="0" u="none" strike="noStrike" cap="none" dirty="0">
              <a:solidFill>
                <a:srgbClr val="F0BD47"/>
              </a:solidFill>
              <a:latin typeface="Bebas Neue"/>
              <a:ea typeface="Bebas Neue"/>
              <a:cs typeface="Bebas Neue"/>
              <a:sym typeface="Bebas Neue"/>
            </a:endParaRPr>
          </a:p>
        </p:txBody>
      </p:sp>
      <p:pic>
        <p:nvPicPr>
          <p:cNvPr id="3" name="Picture 2" descr="Chart, sunburst chart&#10;&#10;Description automatically generated">
            <a:extLst>
              <a:ext uri="{FF2B5EF4-FFF2-40B4-BE49-F238E27FC236}">
                <a16:creationId xmlns:a16="http://schemas.microsoft.com/office/drawing/2014/main" id="{F60F559D-69ED-8F4C-9919-50EB44133DB0}"/>
              </a:ext>
            </a:extLst>
          </p:cNvPr>
          <p:cNvPicPr>
            <a:picLocks noChangeAspect="1"/>
          </p:cNvPicPr>
          <p:nvPr/>
        </p:nvPicPr>
        <p:blipFill>
          <a:blip r:embed="rId3"/>
          <a:stretch>
            <a:fillRect/>
          </a:stretch>
        </p:blipFill>
        <p:spPr>
          <a:xfrm>
            <a:off x="3936356" y="1496581"/>
            <a:ext cx="3131649" cy="3125165"/>
          </a:xfrm>
          <a:prstGeom prst="rect">
            <a:avLst/>
          </a:prstGeom>
        </p:spPr>
      </p:pic>
      <p:sp>
        <p:nvSpPr>
          <p:cNvPr id="4" name="TextBox 3">
            <a:extLst>
              <a:ext uri="{FF2B5EF4-FFF2-40B4-BE49-F238E27FC236}">
                <a16:creationId xmlns:a16="http://schemas.microsoft.com/office/drawing/2014/main" id="{9D8EBF9C-9265-E547-B0FD-B144DF426AE9}"/>
              </a:ext>
            </a:extLst>
          </p:cNvPr>
          <p:cNvSpPr txBox="1"/>
          <p:nvPr/>
        </p:nvSpPr>
        <p:spPr>
          <a:xfrm>
            <a:off x="418456" y="1899534"/>
            <a:ext cx="3517900" cy="5262979"/>
          </a:xfrm>
          <a:prstGeom prst="rect">
            <a:avLst/>
          </a:prstGeom>
          <a:noFill/>
        </p:spPr>
        <p:txBody>
          <a:bodyPr wrap="square" rtlCol="0">
            <a:spAutoFit/>
          </a:bodyPr>
          <a:lstStyle/>
          <a:p>
            <a:r>
              <a:rPr lang="en-US" b="1" dirty="0"/>
              <a:t>Agile/Lean Practitioner: </a:t>
            </a:r>
          </a:p>
          <a:p>
            <a:r>
              <a:rPr lang="en-US" dirty="0"/>
              <a:t>Ability to work with and deeply understand Agile / Lean frameworks principles and practices.</a:t>
            </a:r>
          </a:p>
          <a:p>
            <a:endParaRPr lang="en-US" dirty="0"/>
          </a:p>
          <a:p>
            <a:r>
              <a:rPr lang="en-US" b="1" dirty="0"/>
              <a:t>Transforming: </a:t>
            </a:r>
          </a:p>
          <a:p>
            <a:r>
              <a:rPr lang="en-US" dirty="0"/>
              <a:t>Planning for and guiding an organization in its Agile/Lean adoption. Helping and nurturing people in the Agile journey.</a:t>
            </a:r>
          </a:p>
          <a:p>
            <a:endParaRPr lang="en-US" dirty="0"/>
          </a:p>
          <a:p>
            <a:r>
              <a:rPr lang="en-US" b="1" dirty="0"/>
              <a:t>Leading</a:t>
            </a:r>
            <a:r>
              <a:rPr lang="en-US" dirty="0"/>
              <a:t>: </a:t>
            </a:r>
          </a:p>
          <a:p>
            <a:r>
              <a:rPr lang="en-US" dirty="0"/>
              <a:t>A visionary for role modelling leadership skills we want to see in all and partnering in a spirit of shared responsibility</a:t>
            </a:r>
          </a:p>
          <a:p>
            <a:endParaRPr lang="en-US" dirty="0"/>
          </a:p>
          <a:p>
            <a:r>
              <a:rPr lang="en-US" b="1" dirty="0"/>
              <a:t>Advising</a:t>
            </a:r>
            <a:r>
              <a:rPr lang="en-US" dirty="0"/>
              <a:t>: </a:t>
            </a:r>
          </a:p>
          <a:p>
            <a:r>
              <a:rPr lang="en-US" dirty="0"/>
              <a:t>As an advisor or consultant with an individual, team or within the wider organization you are responsible for setting the workup for success and may also be called on to play the role of a trusted advisor.</a:t>
            </a:r>
          </a:p>
          <a:p>
            <a:br>
              <a:rPr lang="en-US" dirty="0"/>
            </a:br>
            <a:endParaRPr lang="en-US" dirty="0"/>
          </a:p>
        </p:txBody>
      </p:sp>
      <p:sp>
        <p:nvSpPr>
          <p:cNvPr id="5" name="TextBox 4">
            <a:extLst>
              <a:ext uri="{FF2B5EF4-FFF2-40B4-BE49-F238E27FC236}">
                <a16:creationId xmlns:a16="http://schemas.microsoft.com/office/drawing/2014/main" id="{8075C3C0-5A8A-3840-A5C1-EC471CCD21E5}"/>
              </a:ext>
            </a:extLst>
          </p:cNvPr>
          <p:cNvSpPr txBox="1"/>
          <p:nvPr/>
        </p:nvSpPr>
        <p:spPr>
          <a:xfrm>
            <a:off x="7697479" y="1899534"/>
            <a:ext cx="3517900" cy="5262979"/>
          </a:xfrm>
          <a:prstGeom prst="rect">
            <a:avLst/>
          </a:prstGeom>
          <a:noFill/>
        </p:spPr>
        <p:txBody>
          <a:bodyPr wrap="square" rtlCol="0">
            <a:spAutoFit/>
          </a:bodyPr>
          <a:lstStyle/>
          <a:p>
            <a:r>
              <a:rPr lang="en-US" b="1" dirty="0"/>
              <a:t>Serving</a:t>
            </a:r>
            <a:r>
              <a:rPr lang="en-US" dirty="0"/>
              <a:t>: </a:t>
            </a:r>
          </a:p>
          <a:p>
            <a:r>
              <a:rPr lang="en-US" dirty="0"/>
              <a:t>A servant-leader focuses primarily on the growth and well-being of people and the communities to which they belong. </a:t>
            </a:r>
          </a:p>
          <a:p>
            <a:endParaRPr lang="en-US" dirty="0"/>
          </a:p>
          <a:p>
            <a:r>
              <a:rPr lang="en-US" b="1" dirty="0"/>
              <a:t>Coaching</a:t>
            </a:r>
            <a:r>
              <a:rPr lang="en-US" dirty="0"/>
              <a:t>: </a:t>
            </a:r>
          </a:p>
          <a:p>
            <a:r>
              <a:rPr lang="en-US" dirty="0"/>
              <a:t>Coaching is unlocking a person’s potential to maximize their own performance. It is helping them to learn rather than teaching them. </a:t>
            </a:r>
          </a:p>
          <a:p>
            <a:endParaRPr lang="en-US" dirty="0"/>
          </a:p>
          <a:p>
            <a:r>
              <a:rPr lang="en-US" b="1" dirty="0"/>
              <a:t>Facilitating</a:t>
            </a:r>
            <a:r>
              <a:rPr lang="en-US" dirty="0"/>
              <a:t>: </a:t>
            </a:r>
          </a:p>
          <a:p>
            <a:r>
              <a:rPr lang="en-US" dirty="0"/>
              <a:t>Facilitation is the practical neutral craft of creating environments of openness, safety and innovation.</a:t>
            </a:r>
          </a:p>
          <a:p>
            <a:endParaRPr lang="en-US" dirty="0"/>
          </a:p>
          <a:p>
            <a:r>
              <a:rPr lang="en-US" b="1" dirty="0"/>
              <a:t>Facilitate</a:t>
            </a:r>
            <a:r>
              <a:rPr lang="en-US" dirty="0"/>
              <a:t> </a:t>
            </a:r>
            <a:r>
              <a:rPr lang="en-US" b="1" dirty="0"/>
              <a:t>Learning</a:t>
            </a:r>
            <a:r>
              <a:rPr lang="en-US" dirty="0"/>
              <a:t>: </a:t>
            </a:r>
          </a:p>
          <a:p>
            <a:r>
              <a:rPr lang="en-US" dirty="0"/>
              <a:t>Agile is all about learning, as an Agile Coach, you will need to facilitate the learning of other people around you, helping them learn new skills and knowledge.</a:t>
            </a:r>
          </a:p>
          <a:p>
            <a:br>
              <a:rPr lang="en-US" dirty="0"/>
            </a:br>
            <a:endParaRPr lang="en-US" dirty="0"/>
          </a:p>
        </p:txBody>
      </p:sp>
      <p:sp>
        <p:nvSpPr>
          <p:cNvPr id="6" name="TextBox 5">
            <a:extLst>
              <a:ext uri="{FF2B5EF4-FFF2-40B4-BE49-F238E27FC236}">
                <a16:creationId xmlns:a16="http://schemas.microsoft.com/office/drawing/2014/main" id="{CB73DB7F-714D-C948-BF54-3F1D29C49C70}"/>
              </a:ext>
            </a:extLst>
          </p:cNvPr>
          <p:cNvSpPr txBox="1"/>
          <p:nvPr/>
        </p:nvSpPr>
        <p:spPr>
          <a:xfrm>
            <a:off x="4200633" y="5260438"/>
            <a:ext cx="3131649" cy="1384995"/>
          </a:xfrm>
          <a:prstGeom prst="rect">
            <a:avLst/>
          </a:prstGeom>
          <a:noFill/>
        </p:spPr>
        <p:txBody>
          <a:bodyPr wrap="square" rtlCol="0">
            <a:spAutoFit/>
          </a:bodyPr>
          <a:lstStyle/>
          <a:p>
            <a:r>
              <a:rPr lang="en-US" b="1" dirty="0"/>
              <a:t>Self Mastery</a:t>
            </a:r>
            <a:r>
              <a:rPr lang="en-US" dirty="0"/>
              <a:t>: </a:t>
            </a:r>
          </a:p>
          <a:p>
            <a:r>
              <a:rPr lang="en-US" dirty="0"/>
              <a:t>For one to be successful in giving out, one first needs to establish a strong self. This is described as Knowing Yourself, Being and Self Care</a:t>
            </a:r>
          </a:p>
        </p:txBody>
      </p:sp>
      <p:sp>
        <p:nvSpPr>
          <p:cNvPr id="7" name="TextBox 6">
            <a:extLst>
              <a:ext uri="{FF2B5EF4-FFF2-40B4-BE49-F238E27FC236}">
                <a16:creationId xmlns:a16="http://schemas.microsoft.com/office/drawing/2014/main" id="{01307A0B-41A4-C349-AAF9-186D8D2C744B}"/>
              </a:ext>
            </a:extLst>
          </p:cNvPr>
          <p:cNvSpPr txBox="1"/>
          <p:nvPr/>
        </p:nvSpPr>
        <p:spPr>
          <a:xfrm>
            <a:off x="1047930" y="1421076"/>
            <a:ext cx="2258952" cy="338554"/>
          </a:xfrm>
          <a:prstGeom prst="rect">
            <a:avLst/>
          </a:prstGeom>
          <a:noFill/>
        </p:spPr>
        <p:txBody>
          <a:bodyPr wrap="none" rtlCol="0">
            <a:spAutoFit/>
          </a:bodyPr>
          <a:lstStyle/>
          <a:p>
            <a:r>
              <a:rPr lang="en-US" sz="1600" b="1" dirty="0"/>
              <a:t>Active Competencies</a:t>
            </a:r>
          </a:p>
        </p:txBody>
      </p:sp>
      <p:sp>
        <p:nvSpPr>
          <p:cNvPr id="8" name="TextBox 7">
            <a:extLst>
              <a:ext uri="{FF2B5EF4-FFF2-40B4-BE49-F238E27FC236}">
                <a16:creationId xmlns:a16="http://schemas.microsoft.com/office/drawing/2014/main" id="{A32ACDCA-4F82-0E49-BFC3-2684B2E0B549}"/>
              </a:ext>
            </a:extLst>
          </p:cNvPr>
          <p:cNvSpPr txBox="1"/>
          <p:nvPr/>
        </p:nvSpPr>
        <p:spPr>
          <a:xfrm>
            <a:off x="7844918" y="1421076"/>
            <a:ext cx="2350323" cy="338554"/>
          </a:xfrm>
          <a:prstGeom prst="rect">
            <a:avLst/>
          </a:prstGeom>
          <a:noFill/>
        </p:spPr>
        <p:txBody>
          <a:bodyPr wrap="none" rtlCol="0">
            <a:spAutoFit/>
          </a:bodyPr>
          <a:lstStyle/>
          <a:p>
            <a:r>
              <a:rPr lang="en-US" sz="1600" b="1" dirty="0"/>
              <a:t>Neutral Competencies</a:t>
            </a:r>
          </a:p>
        </p:txBody>
      </p:sp>
      <p:sp>
        <p:nvSpPr>
          <p:cNvPr id="9" name="TextBox 8">
            <a:extLst>
              <a:ext uri="{FF2B5EF4-FFF2-40B4-BE49-F238E27FC236}">
                <a16:creationId xmlns:a16="http://schemas.microsoft.com/office/drawing/2014/main" id="{D6B29A62-C3BD-054B-987D-839A0C59535D}"/>
              </a:ext>
            </a:extLst>
          </p:cNvPr>
          <p:cNvSpPr txBox="1"/>
          <p:nvPr/>
        </p:nvSpPr>
        <p:spPr>
          <a:xfrm>
            <a:off x="4965815" y="4771815"/>
            <a:ext cx="1072730" cy="338554"/>
          </a:xfrm>
          <a:prstGeom prst="rect">
            <a:avLst/>
          </a:prstGeom>
          <a:noFill/>
        </p:spPr>
        <p:txBody>
          <a:bodyPr wrap="none" rtlCol="0">
            <a:spAutoFit/>
          </a:bodyPr>
          <a:lstStyle/>
          <a:p>
            <a:r>
              <a:rPr lang="en-US" sz="1600" b="1" dirty="0"/>
              <a:t>The Core</a:t>
            </a:r>
          </a:p>
        </p:txBody>
      </p:sp>
    </p:spTree>
    <p:extLst>
      <p:ext uri="{BB962C8B-B14F-4D97-AF65-F5344CB8AC3E}">
        <p14:creationId xmlns:p14="http://schemas.microsoft.com/office/powerpoint/2010/main" val="253490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810AD482-EA2E-A04C-9CEA-BB511660D80F}"/>
              </a:ext>
            </a:extLst>
          </p:cNvPr>
          <p:cNvSpPr txBox="1"/>
          <p:nvPr/>
        </p:nvSpPr>
        <p:spPr>
          <a:xfrm>
            <a:off x="958706" y="356400"/>
            <a:ext cx="10555305"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i="0" u="none" strike="noStrike" cap="none" dirty="0">
                <a:solidFill>
                  <a:srgbClr val="F0BD47"/>
                </a:solidFill>
                <a:latin typeface="Bebas Neue"/>
                <a:ea typeface="Bebas Neue"/>
                <a:cs typeface="Bebas Neue"/>
                <a:sym typeface="Bebas Neue"/>
              </a:rPr>
              <a:t>How Do You Measure Progress?</a:t>
            </a:r>
            <a:endParaRPr sz="4000" i="0" u="none" strike="noStrike" cap="none" dirty="0">
              <a:solidFill>
                <a:srgbClr val="F0BD47"/>
              </a:solidFill>
              <a:latin typeface="Bebas Neue"/>
              <a:ea typeface="Bebas Neue"/>
              <a:cs typeface="Bebas Neue"/>
              <a:sym typeface="Bebas Neue"/>
            </a:endParaRPr>
          </a:p>
        </p:txBody>
      </p:sp>
      <p:sp>
        <p:nvSpPr>
          <p:cNvPr id="6" name="TextBox 5">
            <a:extLst>
              <a:ext uri="{FF2B5EF4-FFF2-40B4-BE49-F238E27FC236}">
                <a16:creationId xmlns:a16="http://schemas.microsoft.com/office/drawing/2014/main" id="{6CADD7EE-1181-C542-ABB4-4772C6F1460B}"/>
              </a:ext>
            </a:extLst>
          </p:cNvPr>
          <p:cNvSpPr txBox="1"/>
          <p:nvPr/>
        </p:nvSpPr>
        <p:spPr>
          <a:xfrm>
            <a:off x="5744819" y="1378642"/>
            <a:ext cx="4874214" cy="5262979"/>
          </a:xfrm>
          <a:prstGeom prst="rect">
            <a:avLst/>
          </a:prstGeom>
          <a:noFill/>
        </p:spPr>
        <p:txBody>
          <a:bodyPr wrap="square" rtlCol="0">
            <a:spAutoFit/>
          </a:bodyPr>
          <a:lstStyle/>
          <a:p>
            <a:r>
              <a:rPr lang="en-US" sz="1600" b="1" dirty="0"/>
              <a:t>Beginner</a:t>
            </a:r>
            <a:endParaRPr lang="en-US" sz="1600" dirty="0"/>
          </a:p>
          <a:p>
            <a:r>
              <a:rPr lang="en-US" sz="1600" dirty="0"/>
              <a:t>Knows the theory with only limited real practical experience.</a:t>
            </a:r>
          </a:p>
          <a:p>
            <a:endParaRPr lang="en-US" sz="1600" dirty="0"/>
          </a:p>
          <a:p>
            <a:r>
              <a:rPr lang="en-US" sz="1600" b="1" dirty="0"/>
              <a:t>Advanced Beginner</a:t>
            </a:r>
            <a:endParaRPr lang="en-US" sz="1600" dirty="0"/>
          </a:p>
          <a:p>
            <a:r>
              <a:rPr lang="en-US" sz="1600" dirty="0"/>
              <a:t>Experience in the Application with individual teams and exposure to organizational coaching. </a:t>
            </a:r>
          </a:p>
          <a:p>
            <a:endParaRPr lang="en-US" sz="1600" dirty="0"/>
          </a:p>
          <a:p>
            <a:r>
              <a:rPr lang="en-US" sz="1600" b="1" dirty="0"/>
              <a:t>Practitioner</a:t>
            </a:r>
            <a:endParaRPr lang="en-US" sz="1600" dirty="0"/>
          </a:p>
          <a:p>
            <a:r>
              <a:rPr lang="en-US" sz="1600" dirty="0"/>
              <a:t>Demonstrates a working knowledge of all aspects of the Agile Coaching Growth Wheel and can apply in most situations independently.</a:t>
            </a:r>
          </a:p>
          <a:p>
            <a:endParaRPr lang="en-US" sz="1600" dirty="0"/>
          </a:p>
          <a:p>
            <a:r>
              <a:rPr lang="en-US" sz="1600" b="1" dirty="0"/>
              <a:t>Guide</a:t>
            </a:r>
            <a:endParaRPr lang="en-US" sz="1600" dirty="0"/>
          </a:p>
          <a:p>
            <a:r>
              <a:rPr lang="en-US" sz="1600" dirty="0"/>
              <a:t>Unconscious competence has mastered the application and knows when to bend and when to break the rules.</a:t>
            </a:r>
          </a:p>
          <a:p>
            <a:endParaRPr lang="en-US" sz="1600" dirty="0"/>
          </a:p>
          <a:p>
            <a:r>
              <a:rPr lang="en-US" sz="1600" b="1" dirty="0"/>
              <a:t>Trailblazer</a:t>
            </a:r>
            <a:endParaRPr lang="en-US" sz="1600" dirty="0"/>
          </a:p>
          <a:p>
            <a:r>
              <a:rPr lang="en-US" sz="1600" dirty="0"/>
              <a:t>Capability to change to meet the current situation and innovate to create new techniques.</a:t>
            </a:r>
          </a:p>
        </p:txBody>
      </p:sp>
      <p:sp>
        <p:nvSpPr>
          <p:cNvPr id="7" name="TextBox 6">
            <a:extLst>
              <a:ext uri="{FF2B5EF4-FFF2-40B4-BE49-F238E27FC236}">
                <a16:creationId xmlns:a16="http://schemas.microsoft.com/office/drawing/2014/main" id="{A2545AB1-0423-3349-8CBF-87ED251E50EC}"/>
              </a:ext>
            </a:extLst>
          </p:cNvPr>
          <p:cNvSpPr txBox="1"/>
          <p:nvPr/>
        </p:nvSpPr>
        <p:spPr>
          <a:xfrm>
            <a:off x="526882" y="2644170"/>
            <a:ext cx="4874214" cy="1569660"/>
          </a:xfrm>
          <a:prstGeom prst="rect">
            <a:avLst/>
          </a:prstGeom>
          <a:noFill/>
        </p:spPr>
        <p:txBody>
          <a:bodyPr wrap="square" rtlCol="0">
            <a:spAutoFit/>
          </a:bodyPr>
          <a:lstStyle/>
          <a:p>
            <a:pPr algn="ctr"/>
            <a:r>
              <a:rPr lang="en-US" sz="2400" dirty="0"/>
              <a:t>A model describing how learners acquire skills through formal instruction and practice.</a:t>
            </a:r>
          </a:p>
          <a:p>
            <a:pPr algn="ctr"/>
            <a:endParaRPr lang="en-US" sz="2400" dirty="0"/>
          </a:p>
        </p:txBody>
      </p:sp>
      <p:sp>
        <p:nvSpPr>
          <p:cNvPr id="8" name="TextBox 7">
            <a:extLst>
              <a:ext uri="{FF2B5EF4-FFF2-40B4-BE49-F238E27FC236}">
                <a16:creationId xmlns:a16="http://schemas.microsoft.com/office/drawing/2014/main" id="{59E69C10-37A4-B041-AA40-E0B70B7D98B2}"/>
              </a:ext>
            </a:extLst>
          </p:cNvPr>
          <p:cNvSpPr txBox="1"/>
          <p:nvPr/>
        </p:nvSpPr>
        <p:spPr>
          <a:xfrm>
            <a:off x="1463418" y="1378642"/>
            <a:ext cx="3007555" cy="584775"/>
          </a:xfrm>
          <a:prstGeom prst="rect">
            <a:avLst/>
          </a:prstGeom>
          <a:noFill/>
        </p:spPr>
        <p:txBody>
          <a:bodyPr wrap="none" rtlCol="0">
            <a:spAutoFit/>
          </a:bodyPr>
          <a:lstStyle/>
          <a:p>
            <a:r>
              <a:rPr lang="en-US" sz="3200" b="1" dirty="0"/>
              <a:t>Dreyfus Model</a:t>
            </a:r>
          </a:p>
        </p:txBody>
      </p:sp>
      <p:sp>
        <p:nvSpPr>
          <p:cNvPr id="9" name="TextBox 8">
            <a:extLst>
              <a:ext uri="{FF2B5EF4-FFF2-40B4-BE49-F238E27FC236}">
                <a16:creationId xmlns:a16="http://schemas.microsoft.com/office/drawing/2014/main" id="{E62DCA42-369A-D244-B3EB-955A21BA9B60}"/>
              </a:ext>
            </a:extLst>
          </p:cNvPr>
          <p:cNvSpPr txBox="1"/>
          <p:nvPr/>
        </p:nvSpPr>
        <p:spPr>
          <a:xfrm>
            <a:off x="1463418" y="1979924"/>
            <a:ext cx="3001143" cy="461665"/>
          </a:xfrm>
          <a:prstGeom prst="rect">
            <a:avLst/>
          </a:prstGeom>
          <a:noFill/>
        </p:spPr>
        <p:txBody>
          <a:bodyPr wrap="none" rtlCol="0">
            <a:spAutoFit/>
          </a:bodyPr>
          <a:lstStyle/>
          <a:p>
            <a:r>
              <a:rPr lang="en-US" sz="2400" b="1" dirty="0"/>
              <a:t>Of Skill Acquisition</a:t>
            </a:r>
          </a:p>
        </p:txBody>
      </p:sp>
      <p:sp>
        <p:nvSpPr>
          <p:cNvPr id="12" name="TextBox 11">
            <a:extLst>
              <a:ext uri="{FF2B5EF4-FFF2-40B4-BE49-F238E27FC236}">
                <a16:creationId xmlns:a16="http://schemas.microsoft.com/office/drawing/2014/main" id="{4DAC45E9-AA61-8649-BF15-3625D50DBF1E}"/>
              </a:ext>
            </a:extLst>
          </p:cNvPr>
          <p:cNvSpPr txBox="1"/>
          <p:nvPr/>
        </p:nvSpPr>
        <p:spPr>
          <a:xfrm>
            <a:off x="958706" y="6239990"/>
            <a:ext cx="3437159" cy="261610"/>
          </a:xfrm>
          <a:prstGeom prst="rect">
            <a:avLst/>
          </a:prstGeom>
          <a:noFill/>
        </p:spPr>
        <p:txBody>
          <a:bodyPr wrap="none" rtlCol="0">
            <a:spAutoFit/>
          </a:bodyPr>
          <a:lstStyle/>
          <a:p>
            <a:r>
              <a:rPr lang="en-US" sz="1100" dirty="0"/>
              <a:t>Note: Dreyfus is compatible with Bloom’s Taxonomy</a:t>
            </a:r>
          </a:p>
        </p:txBody>
      </p:sp>
      <p:sp>
        <p:nvSpPr>
          <p:cNvPr id="13" name="TextBox 12">
            <a:extLst>
              <a:ext uri="{FF2B5EF4-FFF2-40B4-BE49-F238E27FC236}">
                <a16:creationId xmlns:a16="http://schemas.microsoft.com/office/drawing/2014/main" id="{8EC2AD03-BF8E-634F-9F16-93AF7457AEFC}"/>
              </a:ext>
            </a:extLst>
          </p:cNvPr>
          <p:cNvSpPr txBox="1"/>
          <p:nvPr/>
        </p:nvSpPr>
        <p:spPr>
          <a:xfrm>
            <a:off x="526882" y="4272802"/>
            <a:ext cx="4874214" cy="954107"/>
          </a:xfrm>
          <a:prstGeom prst="rect">
            <a:avLst/>
          </a:prstGeom>
          <a:noFill/>
        </p:spPr>
        <p:txBody>
          <a:bodyPr wrap="square" rtlCol="0">
            <a:spAutoFit/>
          </a:bodyPr>
          <a:lstStyle/>
          <a:p>
            <a:pPr algn="ctr"/>
            <a:r>
              <a:rPr lang="en-US" sz="2800" dirty="0">
                <a:latin typeface="Permanent Marker" panose="02000000000000000000" pitchFamily="2" charset="0"/>
                <a:ea typeface="Permanent Marker" panose="02000000000000000000" pitchFamily="2" charset="0"/>
              </a:rPr>
              <a:t>Mastery can’t be achieved only with books</a:t>
            </a:r>
          </a:p>
        </p:txBody>
      </p:sp>
    </p:spTree>
    <p:extLst>
      <p:ext uri="{BB962C8B-B14F-4D97-AF65-F5344CB8AC3E}">
        <p14:creationId xmlns:p14="http://schemas.microsoft.com/office/powerpoint/2010/main" val="44083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810AD482-EA2E-A04C-9CEA-BB511660D80F}"/>
              </a:ext>
            </a:extLst>
          </p:cNvPr>
          <p:cNvSpPr txBox="1"/>
          <p:nvPr/>
        </p:nvSpPr>
        <p:spPr>
          <a:xfrm>
            <a:off x="958706" y="356400"/>
            <a:ext cx="10555305"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dirty="0">
                <a:solidFill>
                  <a:srgbClr val="F0BD47"/>
                </a:solidFill>
                <a:latin typeface="Bebas Neue"/>
                <a:ea typeface="Bebas Neue"/>
                <a:cs typeface="Bebas Neue"/>
                <a:sym typeface="Bebas Neue"/>
              </a:rPr>
              <a:t>Assess Yourself</a:t>
            </a:r>
            <a:endParaRPr sz="4000" i="0" u="none" strike="noStrike" cap="none" dirty="0">
              <a:solidFill>
                <a:srgbClr val="F0BD47"/>
              </a:solidFill>
              <a:latin typeface="Bebas Neue"/>
              <a:ea typeface="Bebas Neue"/>
              <a:cs typeface="Bebas Neue"/>
              <a:sym typeface="Bebas Neue"/>
            </a:endParaRPr>
          </a:p>
        </p:txBody>
      </p:sp>
      <p:pic>
        <p:nvPicPr>
          <p:cNvPr id="6" name="Picture 5">
            <a:extLst>
              <a:ext uri="{FF2B5EF4-FFF2-40B4-BE49-F238E27FC236}">
                <a16:creationId xmlns:a16="http://schemas.microsoft.com/office/drawing/2014/main" id="{CB178BC9-4FE2-F341-B7E2-7A64EAA17A80}"/>
              </a:ext>
            </a:extLst>
          </p:cNvPr>
          <p:cNvPicPr>
            <a:picLocks noChangeAspect="1"/>
          </p:cNvPicPr>
          <p:nvPr/>
        </p:nvPicPr>
        <p:blipFill>
          <a:blip r:embed="rId2"/>
          <a:stretch>
            <a:fillRect/>
          </a:stretch>
        </p:blipFill>
        <p:spPr>
          <a:xfrm>
            <a:off x="0" y="1334453"/>
            <a:ext cx="7368886" cy="5523547"/>
          </a:xfrm>
          <a:prstGeom prst="rect">
            <a:avLst/>
          </a:prstGeom>
        </p:spPr>
      </p:pic>
      <p:sp>
        <p:nvSpPr>
          <p:cNvPr id="7" name="TextBox 6">
            <a:extLst>
              <a:ext uri="{FF2B5EF4-FFF2-40B4-BE49-F238E27FC236}">
                <a16:creationId xmlns:a16="http://schemas.microsoft.com/office/drawing/2014/main" id="{2163A8D4-E549-684A-A09D-30BE67A9BA2B}"/>
              </a:ext>
            </a:extLst>
          </p:cNvPr>
          <p:cNvSpPr txBox="1"/>
          <p:nvPr/>
        </p:nvSpPr>
        <p:spPr>
          <a:xfrm>
            <a:off x="7368886" y="1745673"/>
            <a:ext cx="4296641" cy="2308324"/>
          </a:xfrm>
          <a:prstGeom prst="rect">
            <a:avLst/>
          </a:prstGeom>
          <a:noFill/>
        </p:spPr>
        <p:txBody>
          <a:bodyPr wrap="square" rtlCol="0">
            <a:spAutoFit/>
          </a:bodyPr>
          <a:lstStyle/>
          <a:p>
            <a:r>
              <a:rPr lang="en-US" sz="1800" dirty="0"/>
              <a:t>You can also download a Miro backup file with this exercise template. This will allow you to do a collaborative exercise with colleagues or coworkers.</a:t>
            </a:r>
          </a:p>
          <a:p>
            <a:endParaRPr lang="en-US" sz="1800" dirty="0"/>
          </a:p>
          <a:p>
            <a:r>
              <a:rPr lang="en-US" sz="1800" dirty="0"/>
              <a:t>Download the Miro backup from the same location you downloaded this handout. </a:t>
            </a:r>
          </a:p>
        </p:txBody>
      </p:sp>
    </p:spTree>
    <p:extLst>
      <p:ext uri="{BB962C8B-B14F-4D97-AF65-F5344CB8AC3E}">
        <p14:creationId xmlns:p14="http://schemas.microsoft.com/office/powerpoint/2010/main" val="271708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7"/>
          <p:cNvSpPr txBox="1"/>
          <p:nvPr/>
        </p:nvSpPr>
        <p:spPr>
          <a:xfrm>
            <a:off x="2912125" y="2816823"/>
            <a:ext cx="6367748" cy="9176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100"/>
              </a:spcBef>
              <a:spcAft>
                <a:spcPts val="0"/>
              </a:spcAft>
              <a:buNone/>
            </a:pPr>
            <a:r>
              <a:rPr lang="en-US" sz="2800" b="1" i="0" u="none" strike="noStrike" cap="none">
                <a:solidFill>
                  <a:schemeClr val="lt1"/>
                </a:solidFill>
                <a:latin typeface="Arial"/>
                <a:ea typeface="Arial"/>
                <a:cs typeface="Arial"/>
                <a:sym typeface="Arial"/>
              </a:rPr>
              <a:t>Resource Library </a:t>
            </a:r>
            <a:endParaRPr/>
          </a:p>
          <a:p>
            <a:pPr marL="0" marR="0" lvl="0" indent="0" algn="ctr" rtl="0">
              <a:lnSpc>
                <a:spcPct val="100000"/>
              </a:lnSpc>
              <a:spcBef>
                <a:spcPts val="200"/>
              </a:spcBef>
              <a:spcAft>
                <a:spcPts val="100"/>
              </a:spcAft>
              <a:buNone/>
            </a:pPr>
            <a:r>
              <a:rPr lang="en-US" sz="24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https://resources.scrumalliance.org</a:t>
            </a:r>
            <a:endParaRPr sz="2400" b="0" i="0" u="none" strike="noStrike" cap="none">
              <a:solidFill>
                <a:schemeClr val="lt1"/>
              </a:solidFill>
              <a:latin typeface="Arial"/>
              <a:ea typeface="Arial"/>
              <a:cs typeface="Arial"/>
              <a:sym typeface="Arial"/>
            </a:endParaRPr>
          </a:p>
        </p:txBody>
      </p:sp>
      <p:sp>
        <p:nvSpPr>
          <p:cNvPr id="33" name="Google Shape;33;p7"/>
          <p:cNvSpPr txBox="1"/>
          <p:nvPr/>
        </p:nvSpPr>
        <p:spPr>
          <a:xfrm>
            <a:off x="3521344" y="4003310"/>
            <a:ext cx="5149311" cy="9176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100"/>
              </a:spcBef>
              <a:spcAft>
                <a:spcPts val="0"/>
              </a:spcAft>
              <a:buNone/>
            </a:pPr>
            <a:r>
              <a:rPr lang="en-US" sz="2800" b="1" i="0" u="none" strike="noStrike" cap="none">
                <a:solidFill>
                  <a:schemeClr val="lt1"/>
                </a:solidFill>
                <a:latin typeface="Arial"/>
                <a:ea typeface="Arial"/>
                <a:cs typeface="Arial"/>
                <a:sym typeface="Arial"/>
              </a:rPr>
              <a:t>Find A Course Today </a:t>
            </a:r>
            <a:endParaRPr/>
          </a:p>
          <a:p>
            <a:pPr marL="0" marR="0" lvl="0" indent="0" algn="ctr" rtl="0">
              <a:lnSpc>
                <a:spcPct val="100000"/>
              </a:lnSpc>
              <a:spcBef>
                <a:spcPts val="200"/>
              </a:spcBef>
              <a:spcAft>
                <a:spcPts val="0"/>
              </a:spcAft>
              <a:buNone/>
            </a:pPr>
            <a:r>
              <a:rPr lang="en-US" sz="24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https://www.scrumalliance.org/</a:t>
            </a:r>
            <a:endParaRPr/>
          </a:p>
          <a:p>
            <a:pPr marL="0" marR="0" lvl="0" indent="0" algn="ctr" rtl="0">
              <a:lnSpc>
                <a:spcPct val="100000"/>
              </a:lnSpc>
              <a:spcBef>
                <a:spcPts val="200"/>
              </a:spcBef>
              <a:spcAft>
                <a:spcPts val="100"/>
              </a:spcAft>
              <a:buNone/>
            </a:pPr>
            <a:r>
              <a:rPr lang="en-US" sz="24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courses-events/search</a:t>
            </a:r>
            <a:endParaRPr sz="2400" b="0" i="0" u="none" strike="noStrike" cap="none">
              <a:solidFill>
                <a:schemeClr val="lt1"/>
              </a:solidFill>
              <a:latin typeface="Arial"/>
              <a:ea typeface="Arial"/>
              <a:cs typeface="Arial"/>
              <a:sym typeface="Arial"/>
            </a:endParaRPr>
          </a:p>
        </p:txBody>
      </p:sp>
      <p:sp>
        <p:nvSpPr>
          <p:cNvPr id="34" name="Google Shape;34;p7"/>
          <p:cNvSpPr txBox="1"/>
          <p:nvPr/>
        </p:nvSpPr>
        <p:spPr>
          <a:xfrm>
            <a:off x="2478900" y="2663200"/>
            <a:ext cx="7234200" cy="2000400"/>
          </a:xfrm>
          <a:prstGeom prst="rect">
            <a:avLst/>
          </a:prstGeom>
          <a:noFill/>
          <a:ln>
            <a:noFill/>
          </a:ln>
        </p:spPr>
        <p:txBody>
          <a:bodyPr spcFirstLastPara="1" wrap="square" lIns="91425" tIns="45700" rIns="91425" bIns="45700" anchor="ctr" anchorCtr="0">
            <a:noAutofit/>
          </a:bodyPr>
          <a:lstStyle/>
          <a:p>
            <a:pPr marL="114300" marR="0" lvl="0" indent="0" algn="ctr" rtl="0">
              <a:lnSpc>
                <a:spcPct val="100000"/>
              </a:lnSpc>
              <a:spcBef>
                <a:spcPts val="0"/>
              </a:spcBef>
              <a:spcAft>
                <a:spcPts val="0"/>
              </a:spcAft>
              <a:buNone/>
            </a:pPr>
            <a:r>
              <a:rPr lang="en-US" sz="4800" dirty="0">
                <a:solidFill>
                  <a:srgbClr val="2D485A"/>
                </a:solidFill>
                <a:latin typeface="Permanent Marker" panose="02000000000000000000" pitchFamily="2" charset="0"/>
                <a:ea typeface="Permanent Marker" panose="02000000000000000000" pitchFamily="2" charset="0"/>
              </a:rPr>
              <a:t>Let the Journey Begin! </a:t>
            </a:r>
            <a:endParaRPr sz="4800" dirty="0">
              <a:solidFill>
                <a:srgbClr val="2D485A"/>
              </a:solidFill>
              <a:latin typeface="Permanent Marker" panose="02000000000000000000" pitchFamily="2" charset="0"/>
              <a:ea typeface="Permanent Marker" panose="02000000000000000000" pitchFamily="2" charset="0"/>
            </a:endParaRPr>
          </a:p>
          <a:p>
            <a:pPr marL="114300" marR="0" lvl="0" indent="0" algn="ctr" rtl="0">
              <a:lnSpc>
                <a:spcPct val="100000"/>
              </a:lnSpc>
              <a:spcBef>
                <a:spcPts val="0"/>
              </a:spcBef>
              <a:spcAft>
                <a:spcPts val="0"/>
              </a:spcAft>
              <a:buNone/>
            </a:pPr>
            <a:endParaRPr sz="2600" dirty="0">
              <a:solidFill>
                <a:srgbClr val="2D485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B8459C-E304-6E4E-8708-D9D10ADE820F}"/>
              </a:ext>
            </a:extLst>
          </p:cNvPr>
          <p:cNvPicPr>
            <a:picLocks noChangeAspect="1"/>
          </p:cNvPicPr>
          <p:nvPr/>
        </p:nvPicPr>
        <p:blipFill>
          <a:blip r:embed="rId2"/>
          <a:stretch>
            <a:fillRect/>
          </a:stretch>
        </p:blipFill>
        <p:spPr>
          <a:xfrm>
            <a:off x="3486150" y="1854200"/>
            <a:ext cx="5219700" cy="3149600"/>
          </a:xfrm>
          <a:prstGeom prst="rect">
            <a:avLst/>
          </a:prstGeom>
        </p:spPr>
      </p:pic>
    </p:spTree>
    <p:extLst>
      <p:ext uri="{BB962C8B-B14F-4D97-AF65-F5344CB8AC3E}">
        <p14:creationId xmlns:p14="http://schemas.microsoft.com/office/powerpoint/2010/main" val="17142877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AF1EDBAD5794AAD25A50728F22827" ma:contentTypeVersion="13" ma:contentTypeDescription="Create a new document." ma:contentTypeScope="" ma:versionID="1ac3b6b75f75f18622cf9e934a5f870d">
  <xsd:schema xmlns:xsd="http://www.w3.org/2001/XMLSchema" xmlns:xs="http://www.w3.org/2001/XMLSchema" xmlns:p="http://schemas.microsoft.com/office/2006/metadata/properties" xmlns:ns2="184fcdac-0852-444f-b42b-03e27e60ea6d" xmlns:ns3="2bbc0cb4-dc57-4d73-a1a0-3261315ea7c2" targetNamespace="http://schemas.microsoft.com/office/2006/metadata/properties" ma:root="true" ma:fieldsID="b06acd13333d1305f175441e1edf74db" ns2:_="" ns3:_="">
    <xsd:import namespace="184fcdac-0852-444f-b42b-03e27e60ea6d"/>
    <xsd:import namespace="2bbc0cb4-dc57-4d73-a1a0-3261315ea7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fcdac-0852-444f-b42b-03e27e60e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bc0cb4-dc57-4d73-a1a0-3261315ea7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4BC4A0-5BD4-4B71-8694-73123058646F}"/>
</file>

<file path=customXml/itemProps2.xml><?xml version="1.0" encoding="utf-8"?>
<ds:datastoreItem xmlns:ds="http://schemas.openxmlformats.org/officeDocument/2006/customXml" ds:itemID="{D5A1F365-F492-464A-99CC-47D066D800BE}"/>
</file>

<file path=customXml/itemProps3.xml><?xml version="1.0" encoding="utf-8"?>
<ds:datastoreItem xmlns:ds="http://schemas.openxmlformats.org/officeDocument/2006/customXml" ds:itemID="{CC5DC662-190B-41D4-BB51-6385EAEFD2DF}"/>
</file>

<file path=docProps/app.xml><?xml version="1.0" encoding="utf-8"?>
<Properties xmlns="http://schemas.openxmlformats.org/officeDocument/2006/extended-properties" xmlns:vt="http://schemas.openxmlformats.org/officeDocument/2006/docPropsVTypes">
  <TotalTime>4591</TotalTime>
  <Words>583</Words>
  <Application>Microsoft Macintosh PowerPoint</Application>
  <PresentationFormat>Widescreen</PresentationFormat>
  <Paragraphs>86</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Permanent Marker</vt:lpstr>
      <vt:lpstr>Bebas Neue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Joel Bancroft-Connors</cp:lastModifiedBy>
  <cp:revision>25</cp:revision>
  <dcterms:modified xsi:type="dcterms:W3CDTF">2021-07-21T16:14:50Z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0x01010072BAF1EDBAD5794AAD25A50728F22827</vt:lpwstr>
  </property>
</Properties>
</file>