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723" r:id="rId4"/>
    <p:sldMasterId id="2147483724" r:id="rId5"/>
    <p:sldMasterId id="2147483725" r:id="rId6"/>
    <p:sldMasterId id="2147483726" r:id="rId7"/>
    <p:sldMasterId id="2147483727" r:id="rId8"/>
    <p:sldMasterId id="2147483728" r:id="rId9"/>
  </p:sldMasterIdLst>
  <p:notesMasterIdLst>
    <p:notesMasterId r:id="rId10"/>
  </p:notesMasterIdLst>
  <p:sldIdLst>
    <p:sldId id="256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</p:sldIdLst>
  <p:sldSz cy="5143500" cx="9144000"/>
  <p:notesSz cx="6858000" cy="9144000"/>
  <p:embeddedFontLst>
    <p:embeddedFont>
      <p:font typeface="Raleway"/>
      <p:regular r:id="rId27"/>
      <p:bold r:id="rId28"/>
      <p:italic r:id="rId29"/>
      <p:boldItalic r:id="rId30"/>
    </p:embeddedFont>
    <p:embeddedFont>
      <p:font typeface="Roboto"/>
      <p:regular r:id="rId31"/>
      <p:bold r:id="rId32"/>
      <p:italic r:id="rId33"/>
      <p:boldItalic r:id="rId34"/>
    </p:embeddedFont>
    <p:embeddedFont>
      <p:font typeface="Proxima Nova"/>
      <p:regular r:id="rId35"/>
      <p:bold r:id="rId36"/>
      <p:italic r:id="rId37"/>
      <p:boldItalic r:id="rId38"/>
    </p:embeddedFont>
    <p:embeddedFont>
      <p:font typeface="Nunito"/>
      <p:regular r:id="rId39"/>
      <p:bold r:id="rId40"/>
      <p:italic r:id="rId41"/>
      <p:boldItalic r:id="rId42"/>
    </p:embeddedFont>
    <p:embeddedFont>
      <p:font typeface="Lato"/>
      <p:regular r:id="rId43"/>
      <p:bold r:id="rId44"/>
      <p:italic r:id="rId45"/>
      <p:boldItalic r:id="rId46"/>
    </p:embeddedFont>
    <p:embeddedFont>
      <p:font typeface="Abril Fatface"/>
      <p:regular r:id="rId47"/>
    </p:embeddedFont>
    <p:embeddedFont>
      <p:font typeface="Source Code Pro"/>
      <p:bold r:id="rId48"/>
      <p:boldItalic r:id="rId49"/>
    </p:embeddedFont>
    <p:embeddedFont>
      <p:font typeface="Rubik"/>
      <p:regular r:id="rId50"/>
      <p:bold r:id="rId51"/>
      <p:italic r:id="rId52"/>
      <p:boldItalic r:id="rId53"/>
    </p:embeddedFont>
    <p:embeddedFont>
      <p:font typeface="DM Sans"/>
      <p:regular r:id="rId54"/>
      <p:bold r:id="rId55"/>
      <p:italic r:id="rId56"/>
      <p:boldItalic r:id="rId57"/>
    </p:embeddedFont>
    <p:embeddedFont>
      <p:font typeface="Open Sans"/>
      <p:regular r:id="rId58"/>
      <p:bold r:id="rId59"/>
      <p:italic r:id="rId60"/>
      <p:boldItalic r:id="rId61"/>
    </p:embeddedFont>
    <p:embeddedFont>
      <p:font typeface="Scope One"/>
      <p:regular r:id="rId6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Nunito-bold.fntdata"/><Relationship Id="rId42" Type="http://schemas.openxmlformats.org/officeDocument/2006/relationships/font" Target="fonts/Nunito-boldItalic.fntdata"/><Relationship Id="rId41" Type="http://schemas.openxmlformats.org/officeDocument/2006/relationships/font" Target="fonts/Nunito-italic.fntdata"/><Relationship Id="rId44" Type="http://schemas.openxmlformats.org/officeDocument/2006/relationships/font" Target="fonts/Lato-bold.fntdata"/><Relationship Id="rId43" Type="http://schemas.openxmlformats.org/officeDocument/2006/relationships/font" Target="fonts/Lato-regular.fntdata"/><Relationship Id="rId46" Type="http://schemas.openxmlformats.org/officeDocument/2006/relationships/font" Target="fonts/Lato-boldItalic.fntdata"/><Relationship Id="rId45" Type="http://schemas.openxmlformats.org/officeDocument/2006/relationships/font" Target="fonts/Lato-italic.fntdata"/><Relationship Id="rId1" Type="http://schemas.openxmlformats.org/officeDocument/2006/relationships/theme" Target="theme/theme7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48" Type="http://schemas.openxmlformats.org/officeDocument/2006/relationships/font" Target="fonts/SourceCodePro-bold.fntdata"/><Relationship Id="rId47" Type="http://schemas.openxmlformats.org/officeDocument/2006/relationships/font" Target="fonts/AbrilFatface-regular.fntdata"/><Relationship Id="rId49" Type="http://schemas.openxmlformats.org/officeDocument/2006/relationships/font" Target="fonts/SourceCodePro-boldItalic.fnt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1" Type="http://schemas.openxmlformats.org/officeDocument/2006/relationships/font" Target="fonts/Roboto-regular.fntdata"/><Relationship Id="rId30" Type="http://schemas.openxmlformats.org/officeDocument/2006/relationships/font" Target="fonts/Raleway-boldItalic.fntdata"/><Relationship Id="rId33" Type="http://schemas.openxmlformats.org/officeDocument/2006/relationships/font" Target="fonts/Roboto-italic.fntdata"/><Relationship Id="rId32" Type="http://schemas.openxmlformats.org/officeDocument/2006/relationships/font" Target="fonts/Roboto-bold.fntdata"/><Relationship Id="rId35" Type="http://schemas.openxmlformats.org/officeDocument/2006/relationships/font" Target="fonts/ProximaNova-regular.fntdata"/><Relationship Id="rId34" Type="http://schemas.openxmlformats.org/officeDocument/2006/relationships/font" Target="fonts/Roboto-boldItalic.fntdata"/><Relationship Id="rId37" Type="http://schemas.openxmlformats.org/officeDocument/2006/relationships/font" Target="fonts/ProximaNova-italic.fntdata"/><Relationship Id="rId36" Type="http://schemas.openxmlformats.org/officeDocument/2006/relationships/font" Target="fonts/ProximaNova-bold.fntdata"/><Relationship Id="rId39" Type="http://schemas.openxmlformats.org/officeDocument/2006/relationships/font" Target="fonts/Nunito-regular.fntdata"/><Relationship Id="rId38" Type="http://schemas.openxmlformats.org/officeDocument/2006/relationships/font" Target="fonts/ProximaNova-boldItalic.fntdata"/><Relationship Id="rId62" Type="http://schemas.openxmlformats.org/officeDocument/2006/relationships/font" Target="fonts/ScopeOne-regular.fntdata"/><Relationship Id="rId61" Type="http://schemas.openxmlformats.org/officeDocument/2006/relationships/font" Target="fonts/OpenSans-boldItalic.fntdata"/><Relationship Id="rId20" Type="http://schemas.openxmlformats.org/officeDocument/2006/relationships/slide" Target="slides/slide10.xml"/><Relationship Id="rId22" Type="http://schemas.openxmlformats.org/officeDocument/2006/relationships/slide" Target="slides/slide12.xml"/><Relationship Id="rId21" Type="http://schemas.openxmlformats.org/officeDocument/2006/relationships/slide" Target="slides/slide11.xml"/><Relationship Id="rId24" Type="http://schemas.openxmlformats.org/officeDocument/2006/relationships/slide" Target="slides/slide14.xml"/><Relationship Id="rId23" Type="http://schemas.openxmlformats.org/officeDocument/2006/relationships/slide" Target="slides/slide13.xml"/><Relationship Id="rId60" Type="http://schemas.openxmlformats.org/officeDocument/2006/relationships/font" Target="fonts/OpenSans-italic.fntdata"/><Relationship Id="rId26" Type="http://schemas.openxmlformats.org/officeDocument/2006/relationships/slide" Target="slides/slide16.xml"/><Relationship Id="rId25" Type="http://schemas.openxmlformats.org/officeDocument/2006/relationships/slide" Target="slides/slide15.xml"/><Relationship Id="rId28" Type="http://schemas.openxmlformats.org/officeDocument/2006/relationships/font" Target="fonts/Raleway-bold.fntdata"/><Relationship Id="rId27" Type="http://schemas.openxmlformats.org/officeDocument/2006/relationships/font" Target="fonts/Raleway-regular.fntdata"/><Relationship Id="rId29" Type="http://schemas.openxmlformats.org/officeDocument/2006/relationships/font" Target="fonts/Raleway-italic.fntdata"/><Relationship Id="rId51" Type="http://schemas.openxmlformats.org/officeDocument/2006/relationships/font" Target="fonts/Rubik-bold.fntdata"/><Relationship Id="rId50" Type="http://schemas.openxmlformats.org/officeDocument/2006/relationships/font" Target="fonts/Rubik-regular.fntdata"/><Relationship Id="rId53" Type="http://schemas.openxmlformats.org/officeDocument/2006/relationships/font" Target="fonts/Rubik-boldItalic.fntdata"/><Relationship Id="rId52" Type="http://schemas.openxmlformats.org/officeDocument/2006/relationships/font" Target="fonts/Rubik-italic.fntdata"/><Relationship Id="rId11" Type="http://schemas.openxmlformats.org/officeDocument/2006/relationships/slide" Target="slides/slide1.xml"/><Relationship Id="rId55" Type="http://schemas.openxmlformats.org/officeDocument/2006/relationships/font" Target="fonts/DMSans-bold.fntdata"/><Relationship Id="rId10" Type="http://schemas.openxmlformats.org/officeDocument/2006/relationships/notesMaster" Target="notesMasters/notesMaster1.xml"/><Relationship Id="rId54" Type="http://schemas.openxmlformats.org/officeDocument/2006/relationships/font" Target="fonts/DMSans-regular.fntdata"/><Relationship Id="rId13" Type="http://schemas.openxmlformats.org/officeDocument/2006/relationships/slide" Target="slides/slide3.xml"/><Relationship Id="rId57" Type="http://schemas.openxmlformats.org/officeDocument/2006/relationships/font" Target="fonts/DMSans-boldItalic.fntdata"/><Relationship Id="rId12" Type="http://schemas.openxmlformats.org/officeDocument/2006/relationships/slide" Target="slides/slide2.xml"/><Relationship Id="rId56" Type="http://schemas.openxmlformats.org/officeDocument/2006/relationships/font" Target="fonts/DMSans-italic.fntdata"/><Relationship Id="rId15" Type="http://schemas.openxmlformats.org/officeDocument/2006/relationships/slide" Target="slides/slide5.xml"/><Relationship Id="rId59" Type="http://schemas.openxmlformats.org/officeDocument/2006/relationships/font" Target="fonts/OpenSans-bold.fntdata"/><Relationship Id="rId14" Type="http://schemas.openxmlformats.org/officeDocument/2006/relationships/slide" Target="slides/slide4.xml"/><Relationship Id="rId58" Type="http://schemas.openxmlformats.org/officeDocument/2006/relationships/font" Target="fonts/OpenSans-regular.fntdata"/><Relationship Id="rId17" Type="http://schemas.openxmlformats.org/officeDocument/2006/relationships/slide" Target="slides/slide7.xml"/><Relationship Id="rId16" Type="http://schemas.openxmlformats.org/officeDocument/2006/relationships/slide" Target="slides/slide6.xml"/><Relationship Id="rId19" Type="http://schemas.openxmlformats.org/officeDocument/2006/relationships/slide" Target="slides/slide9.xml"/><Relationship Id="rId18" Type="http://schemas.openxmlformats.org/officeDocument/2006/relationships/slide" Target="slides/slide8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9137e06d0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9137e06d0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9137e06d03_1_2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8" name="Google Shape;478;g9137e06d03_1_2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2100" lvl="0" marL="457200" rtl="0" algn="l">
              <a:lnSpc>
                <a:spcPct val="2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000"/>
              <a:buAutoNum type="arabicPeriod"/>
            </a:pPr>
            <a:r>
              <a:rPr lang="en" sz="1000">
                <a:solidFill>
                  <a:schemeClr val="dk1"/>
                </a:solidFill>
              </a:rPr>
              <a:t>Allow time to think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9137e06d03_1_3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8" name="Google Shape;488;g9137e06d03_1_3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9137e06d03_0_1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" name="Google Shape;503;g9137e06d03_0_1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918adfa635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8" name="Google Shape;508;g918adfa635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918adfa635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" name="Google Shape;520;g918adfa635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Icons made by &lt;a href="https://www.flaticon.com/authors/pause08" title="Pause08"&gt;Pause08&lt;/a&gt; from &lt;a href="https://www.flaticon.com/" title="Flaticon"&gt; www.flaticon.com&lt;/a&gt;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g9137e06d03_1_4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2" name="Google Shape;532;g9137e06d03_1_4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e45344cb8d_0_1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" name="Google Shape;555;ge45344cb8d_0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Jay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9137e06d03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9137e06d03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918adfa63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918adfa63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</a:pPr>
            <a:r>
              <a:rPr lang="en" sz="1200">
                <a:solidFill>
                  <a:schemeClr val="dk1"/>
                </a:solidFill>
              </a:rPr>
              <a:t>Manage Expectations: Make the agenda and sessions rules visible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9137e06d03_0_3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9137e06d03_0_3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9137e06d03_1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9137e06d03_1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9137e06d03_1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9137e06d03_1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9137e06d03_0_1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g9137e06d03_0_1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918adfa635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5" name="Google Shape;445;g918adfa635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918adfa635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" name="Google Shape;460;g918adfa635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0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0" name="Google Shape;50;p12"/>
          <p:cNvSpPr txBox="1"/>
          <p:nvPr/>
        </p:nvSpPr>
        <p:spPr>
          <a:xfrm>
            <a:off x="7619075" y="4823575"/>
            <a:ext cx="15336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@RemoteBetter</a:t>
            </a:r>
            <a:endParaRPr sz="9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1" name="Google Shape;51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57625" y="4864224"/>
            <a:ext cx="238525" cy="238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8" name="Google Shape;58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9" name="Google Shape;59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2" name="Google Shape;62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5" name="Google Shape;65;p16"/>
          <p:cNvSpPr txBox="1"/>
          <p:nvPr>
            <p:ph idx="1" type="body"/>
          </p:nvPr>
        </p:nvSpPr>
        <p:spPr>
          <a:xfrm>
            <a:off x="311700" y="1152475"/>
            <a:ext cx="9162300" cy="342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6" name="Google Shape;66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9" name="Google Shape;69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0" name="Google Shape;70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1" name="Google Shape;71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4" name="Google Shape;74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7" name="Google Shape;77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8" name="Google Shape;78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81" name="Google Shape;81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5" name="Google Shape;85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6" name="Google Shape;86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7" name="Google Shape;87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90" name="Google Shape;90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3" name="Google Shape;93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4" name="Google Shape;94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4"/>
          <p:cNvSpPr txBox="1"/>
          <p:nvPr/>
        </p:nvSpPr>
        <p:spPr>
          <a:xfrm>
            <a:off x="7619075" y="4823575"/>
            <a:ext cx="15336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@RemoteBetter</a:t>
            </a:r>
            <a:endParaRPr sz="9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97" name="Google Shape;97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57625" y="4864224"/>
            <a:ext cx="238525" cy="238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4" name="Google Shape;104;p2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05" name="Google Shape;105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7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08" name="Google Shape;108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1" name="Google Shape;111;p28"/>
          <p:cNvSpPr txBox="1"/>
          <p:nvPr>
            <p:ph idx="1" type="body"/>
          </p:nvPr>
        </p:nvSpPr>
        <p:spPr>
          <a:xfrm>
            <a:off x="311700" y="11322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12" name="Google Shape;112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5" name="Google Shape;115;p29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16" name="Google Shape;116;p29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17" name="Google Shape;117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0" name="Google Shape;120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1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23" name="Google Shape;123;p31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24" name="Google Shape;124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2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27" name="Google Shape;127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33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31" name="Google Shape;131;p33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32" name="Google Shape;132;p33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3" name="Google Shape;133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4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136" name="Google Shape;136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5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39" name="Google Shape;139;p35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40" name="Google Shape;140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6"/>
          <p:cNvSpPr txBox="1"/>
          <p:nvPr/>
        </p:nvSpPr>
        <p:spPr>
          <a:xfrm>
            <a:off x="7619075" y="4823575"/>
            <a:ext cx="15336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@RemoteBetter</a:t>
            </a:r>
            <a:endParaRPr sz="9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43" name="Google Shape;143;p3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57625" y="4864224"/>
            <a:ext cx="238525" cy="238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8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53" name="Google Shape;153;p3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54" name="Google Shape;154;p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9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7" name="Google Shape;157;p3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0" name="Google Shape;160;p4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1" name="Google Shape;161;p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4" name="Google Shape;164;p41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65" name="Google Shape;165;p41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66" name="Google Shape;166;p4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9" name="Google Shape;169;p4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43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72" name="Google Shape;172;p43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73" name="Google Shape;173;p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44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76" name="Google Shape;176;p4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5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45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80" name="Google Shape;180;p45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81" name="Google Shape;181;p45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82" name="Google Shape;182;p4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46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185" name="Google Shape;185;p4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7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88" name="Google Shape;188;p47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89" name="Google Shape;189;p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5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97" name="Google Shape;197;p5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98" name="Google Shape;198;p5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9" name="Google Shape;199;p50"/>
          <p:cNvSpPr txBox="1"/>
          <p:nvPr/>
        </p:nvSpPr>
        <p:spPr>
          <a:xfrm>
            <a:off x="7619075" y="4823575"/>
            <a:ext cx="15336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@RemoteBetter</a:t>
            </a:r>
            <a:endParaRPr sz="9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00" name="Google Shape;200;p5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57625" y="4864224"/>
            <a:ext cx="238525" cy="238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51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03" name="Google Shape;203;p5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6" name="Google Shape;206;p5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7" name="Google Shape;207;p5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0" name="Google Shape;210;p53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11" name="Google Shape;211;p5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12" name="Google Shape;212;p5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5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5" name="Google Shape;215;p5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5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18" name="Google Shape;218;p55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19" name="Google Shape;219;p5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6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22" name="Google Shape;222;p5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5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5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226" name="Google Shape;226;p57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27" name="Google Shape;227;p57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8" name="Google Shape;228;p5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58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231" name="Google Shape;231;p5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59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34" name="Google Shape;234;p59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5" name="Google Shape;235;p5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6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8" name="Google Shape;238;p60"/>
          <p:cNvSpPr txBox="1"/>
          <p:nvPr/>
        </p:nvSpPr>
        <p:spPr>
          <a:xfrm>
            <a:off x="8128975" y="4854825"/>
            <a:ext cx="1083300" cy="32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Lato"/>
                <a:ea typeface="Lato"/>
                <a:cs typeface="Lato"/>
                <a:sym typeface="Lato"/>
              </a:rPr>
              <a:t>@remotebetter</a:t>
            </a:r>
            <a:endParaRPr sz="10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62"/>
          <p:cNvSpPr txBox="1"/>
          <p:nvPr>
            <p:ph type="ctrTitle"/>
          </p:nvPr>
        </p:nvSpPr>
        <p:spPr>
          <a:xfrm>
            <a:off x="902375" y="867300"/>
            <a:ext cx="3838500" cy="261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6000">
                <a:solidFill>
                  <a:schemeClr val="l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6000">
                <a:solidFill>
                  <a:schemeClr val="l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6000">
                <a:solidFill>
                  <a:schemeClr val="l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6000">
                <a:solidFill>
                  <a:schemeClr val="l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6000">
                <a:solidFill>
                  <a:schemeClr val="l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6000">
                <a:solidFill>
                  <a:schemeClr val="l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6000">
                <a:solidFill>
                  <a:schemeClr val="l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60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244" name="Google Shape;244;p62"/>
          <p:cNvSpPr txBox="1"/>
          <p:nvPr>
            <p:ph idx="1" type="subTitle"/>
          </p:nvPr>
        </p:nvSpPr>
        <p:spPr>
          <a:xfrm>
            <a:off x="902375" y="3707647"/>
            <a:ext cx="2805300" cy="54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Roboto"/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Roboto"/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Roboto"/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Roboto"/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Roboto"/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Roboto"/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Roboto"/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Roboto"/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Roboto"/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63"/>
          <p:cNvSpPr txBox="1"/>
          <p:nvPr>
            <p:ph type="title"/>
          </p:nvPr>
        </p:nvSpPr>
        <p:spPr>
          <a:xfrm>
            <a:off x="1170450" y="1960188"/>
            <a:ext cx="3118500" cy="115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47" name="Google Shape;247;p63"/>
          <p:cNvSpPr txBox="1"/>
          <p:nvPr>
            <p:ph hasCustomPrompt="1" idx="2" type="title"/>
          </p:nvPr>
        </p:nvSpPr>
        <p:spPr>
          <a:xfrm>
            <a:off x="1170450" y="832334"/>
            <a:ext cx="2067600" cy="66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>
                <a:solidFill>
                  <a:schemeClr val="accent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248" name="Google Shape;248;p63"/>
          <p:cNvSpPr txBox="1"/>
          <p:nvPr>
            <p:ph idx="1" type="subTitle"/>
          </p:nvPr>
        </p:nvSpPr>
        <p:spPr>
          <a:xfrm>
            <a:off x="1170450" y="3531125"/>
            <a:ext cx="2960100" cy="7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49" name="Google Shape;249;p63"/>
          <p:cNvSpPr/>
          <p:nvPr/>
        </p:nvSpPr>
        <p:spPr>
          <a:xfrm>
            <a:off x="0" y="0"/>
            <a:ext cx="2433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64"/>
          <p:cNvSpPr txBox="1"/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52" name="Google Shape;252;p64"/>
          <p:cNvSpPr txBox="1"/>
          <p:nvPr>
            <p:ph idx="1" type="body"/>
          </p:nvPr>
        </p:nvSpPr>
        <p:spPr>
          <a:xfrm>
            <a:off x="713225" y="1152475"/>
            <a:ext cx="7717500" cy="345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AutoNum type="alphaLcPeriod"/>
              <a:defRPr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AutoNum type="romanLcPeriod"/>
              <a:defRPr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AutoNum type="arabicPeriod"/>
              <a:defRPr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AutoNum type="alphaLcPeriod"/>
              <a:defRPr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AutoNum type="romanLcPeriod"/>
              <a:defRPr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AutoNum type="arabicPeriod"/>
              <a:defRPr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AutoNum type="alphaLcPeriod"/>
              <a:defRPr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AutoNum type="romanLcPeriod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65"/>
          <p:cNvSpPr txBox="1"/>
          <p:nvPr>
            <p:ph type="title"/>
          </p:nvPr>
        </p:nvSpPr>
        <p:spPr>
          <a:xfrm>
            <a:off x="764813" y="2500875"/>
            <a:ext cx="3130200" cy="127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55" name="Google Shape;255;p65"/>
          <p:cNvSpPr txBox="1"/>
          <p:nvPr>
            <p:ph idx="1" type="subTitle"/>
          </p:nvPr>
        </p:nvSpPr>
        <p:spPr>
          <a:xfrm>
            <a:off x="764838" y="3777350"/>
            <a:ext cx="3130200" cy="8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56" name="Google Shape;256;p65"/>
          <p:cNvSpPr txBox="1"/>
          <p:nvPr>
            <p:ph idx="2" type="subTitle"/>
          </p:nvPr>
        </p:nvSpPr>
        <p:spPr>
          <a:xfrm>
            <a:off x="5401387" y="3777350"/>
            <a:ext cx="3130200" cy="8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57" name="Google Shape;257;p65"/>
          <p:cNvSpPr txBox="1"/>
          <p:nvPr>
            <p:ph idx="3" type="title"/>
          </p:nvPr>
        </p:nvSpPr>
        <p:spPr>
          <a:xfrm>
            <a:off x="5401387" y="2500875"/>
            <a:ext cx="3130200" cy="127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58" name="Google Shape;258;p65"/>
          <p:cNvSpPr/>
          <p:nvPr/>
        </p:nvSpPr>
        <p:spPr>
          <a:xfrm>
            <a:off x="0" y="0"/>
            <a:ext cx="9144000" cy="224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66"/>
          <p:cNvSpPr txBox="1"/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67"/>
          <p:cNvSpPr txBox="1"/>
          <p:nvPr>
            <p:ph idx="1" type="subTitle"/>
          </p:nvPr>
        </p:nvSpPr>
        <p:spPr>
          <a:xfrm>
            <a:off x="713225" y="2526750"/>
            <a:ext cx="2574600" cy="14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63" name="Google Shape;263;p67"/>
          <p:cNvSpPr txBox="1"/>
          <p:nvPr>
            <p:ph type="title"/>
          </p:nvPr>
        </p:nvSpPr>
        <p:spPr>
          <a:xfrm>
            <a:off x="713225" y="1196850"/>
            <a:ext cx="2928600" cy="134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64" name="Google Shape;264;p67"/>
          <p:cNvSpPr/>
          <p:nvPr/>
        </p:nvSpPr>
        <p:spPr>
          <a:xfrm>
            <a:off x="-25" y="4934100"/>
            <a:ext cx="9144000" cy="209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67"/>
          <p:cNvSpPr txBox="1"/>
          <p:nvPr/>
        </p:nvSpPr>
        <p:spPr>
          <a:xfrm>
            <a:off x="7610400" y="4852375"/>
            <a:ext cx="15336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@RemoteBetter</a:t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68"/>
          <p:cNvSpPr/>
          <p:nvPr/>
        </p:nvSpPr>
        <p:spPr>
          <a:xfrm>
            <a:off x="1075003" y="2073837"/>
            <a:ext cx="7151544" cy="2383938"/>
          </a:xfrm>
          <a:prstGeom prst="flowChartTerminator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68"/>
          <p:cNvSpPr txBox="1"/>
          <p:nvPr>
            <p:ph type="title"/>
          </p:nvPr>
        </p:nvSpPr>
        <p:spPr>
          <a:xfrm>
            <a:off x="2750863" y="3761075"/>
            <a:ext cx="3799800" cy="42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69" name="Google Shape;269;p68"/>
          <p:cNvSpPr txBox="1"/>
          <p:nvPr>
            <p:ph idx="1" type="subTitle"/>
          </p:nvPr>
        </p:nvSpPr>
        <p:spPr>
          <a:xfrm>
            <a:off x="1787550" y="2498075"/>
            <a:ext cx="5568900" cy="126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69"/>
          <p:cNvSpPr txBox="1"/>
          <p:nvPr>
            <p:ph type="title"/>
          </p:nvPr>
        </p:nvSpPr>
        <p:spPr>
          <a:xfrm>
            <a:off x="1098000" y="875375"/>
            <a:ext cx="3075900" cy="134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272" name="Google Shape;272;p69"/>
          <p:cNvSpPr txBox="1"/>
          <p:nvPr>
            <p:ph idx="1" type="subTitle"/>
          </p:nvPr>
        </p:nvSpPr>
        <p:spPr>
          <a:xfrm>
            <a:off x="1098000" y="2205275"/>
            <a:ext cx="3075900" cy="113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73" name="Google Shape;273;p69"/>
          <p:cNvSpPr/>
          <p:nvPr/>
        </p:nvSpPr>
        <p:spPr>
          <a:xfrm>
            <a:off x="0" y="4926300"/>
            <a:ext cx="9144000" cy="217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69"/>
          <p:cNvSpPr txBox="1"/>
          <p:nvPr/>
        </p:nvSpPr>
        <p:spPr>
          <a:xfrm>
            <a:off x="7610400" y="4852375"/>
            <a:ext cx="15336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@RemoteBetter</a:t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accent5"/>
        </a:solidFill>
      </p:bgPr>
    </p:bg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70"/>
          <p:cNvSpPr txBox="1"/>
          <p:nvPr>
            <p:ph type="title"/>
          </p:nvPr>
        </p:nvSpPr>
        <p:spPr>
          <a:xfrm>
            <a:off x="5350675" y="539500"/>
            <a:ext cx="3080400" cy="252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77" name="Google Shape;277;p70"/>
          <p:cNvSpPr/>
          <p:nvPr/>
        </p:nvSpPr>
        <p:spPr>
          <a:xfrm>
            <a:off x="0" y="0"/>
            <a:ext cx="2433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71"/>
          <p:cNvSpPr txBox="1"/>
          <p:nvPr>
            <p:ph hasCustomPrompt="1" type="title"/>
          </p:nvPr>
        </p:nvSpPr>
        <p:spPr>
          <a:xfrm>
            <a:off x="713225" y="788250"/>
            <a:ext cx="7717500" cy="9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280" name="Google Shape;280;p71"/>
          <p:cNvSpPr txBox="1"/>
          <p:nvPr>
            <p:ph idx="1" type="subTitle"/>
          </p:nvPr>
        </p:nvSpPr>
        <p:spPr>
          <a:xfrm>
            <a:off x="2039538" y="1886137"/>
            <a:ext cx="5074200" cy="38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2"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73"/>
          <p:cNvSpPr txBox="1"/>
          <p:nvPr>
            <p:ph type="title"/>
          </p:nvPr>
        </p:nvSpPr>
        <p:spPr>
          <a:xfrm>
            <a:off x="3366150" y="539500"/>
            <a:ext cx="2411700" cy="61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84" name="Google Shape;284;p73"/>
          <p:cNvSpPr txBox="1"/>
          <p:nvPr>
            <p:ph hasCustomPrompt="1" idx="2" type="title"/>
          </p:nvPr>
        </p:nvSpPr>
        <p:spPr>
          <a:xfrm>
            <a:off x="744713" y="1934363"/>
            <a:ext cx="580500" cy="53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1">
                <a:solidFill>
                  <a:schemeClr val="accent3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85" name="Google Shape;285;p73"/>
          <p:cNvSpPr txBox="1"/>
          <p:nvPr>
            <p:ph idx="1" type="subTitle"/>
          </p:nvPr>
        </p:nvSpPr>
        <p:spPr>
          <a:xfrm>
            <a:off x="1381733" y="2193250"/>
            <a:ext cx="1577700" cy="64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86" name="Google Shape;286;p73"/>
          <p:cNvSpPr txBox="1"/>
          <p:nvPr>
            <p:ph idx="3" type="subTitle"/>
          </p:nvPr>
        </p:nvSpPr>
        <p:spPr>
          <a:xfrm>
            <a:off x="1381767" y="1512600"/>
            <a:ext cx="1577700" cy="64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20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87" name="Google Shape;287;p73"/>
          <p:cNvSpPr txBox="1"/>
          <p:nvPr>
            <p:ph hasCustomPrompt="1" idx="4" type="title"/>
          </p:nvPr>
        </p:nvSpPr>
        <p:spPr>
          <a:xfrm>
            <a:off x="5063217" y="1934363"/>
            <a:ext cx="580500" cy="53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1">
                <a:solidFill>
                  <a:schemeClr val="accent3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88" name="Google Shape;288;p73"/>
          <p:cNvSpPr txBox="1"/>
          <p:nvPr>
            <p:ph idx="5" type="subTitle"/>
          </p:nvPr>
        </p:nvSpPr>
        <p:spPr>
          <a:xfrm>
            <a:off x="5700230" y="2193250"/>
            <a:ext cx="1577700" cy="64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89" name="Google Shape;289;p73"/>
          <p:cNvSpPr txBox="1"/>
          <p:nvPr>
            <p:ph idx="6" type="subTitle"/>
          </p:nvPr>
        </p:nvSpPr>
        <p:spPr>
          <a:xfrm>
            <a:off x="5700253" y="1512600"/>
            <a:ext cx="1577700" cy="64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20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90" name="Google Shape;290;p73"/>
          <p:cNvSpPr txBox="1"/>
          <p:nvPr>
            <p:ph hasCustomPrompt="1" idx="7" type="title"/>
          </p:nvPr>
        </p:nvSpPr>
        <p:spPr>
          <a:xfrm>
            <a:off x="744733" y="3704000"/>
            <a:ext cx="580500" cy="53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1">
                <a:solidFill>
                  <a:schemeClr val="accent3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91" name="Google Shape;291;p73"/>
          <p:cNvSpPr txBox="1"/>
          <p:nvPr>
            <p:ph idx="8" type="subTitle"/>
          </p:nvPr>
        </p:nvSpPr>
        <p:spPr>
          <a:xfrm>
            <a:off x="1381740" y="3968075"/>
            <a:ext cx="1577700" cy="64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92" name="Google Shape;292;p73"/>
          <p:cNvSpPr txBox="1"/>
          <p:nvPr>
            <p:ph idx="9" type="subTitle"/>
          </p:nvPr>
        </p:nvSpPr>
        <p:spPr>
          <a:xfrm>
            <a:off x="1381751" y="3287300"/>
            <a:ext cx="1577700" cy="64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20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93" name="Google Shape;293;p73"/>
          <p:cNvSpPr txBox="1"/>
          <p:nvPr>
            <p:ph hasCustomPrompt="1" idx="13" type="title"/>
          </p:nvPr>
        </p:nvSpPr>
        <p:spPr>
          <a:xfrm>
            <a:off x="5063237" y="3714388"/>
            <a:ext cx="580500" cy="53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1">
                <a:solidFill>
                  <a:schemeClr val="accent3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94" name="Google Shape;294;p73"/>
          <p:cNvSpPr txBox="1"/>
          <p:nvPr>
            <p:ph idx="14" type="subTitle"/>
          </p:nvPr>
        </p:nvSpPr>
        <p:spPr>
          <a:xfrm>
            <a:off x="5700237" y="3968075"/>
            <a:ext cx="1577700" cy="64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95" name="Google Shape;295;p73"/>
          <p:cNvSpPr txBox="1"/>
          <p:nvPr>
            <p:ph idx="15" type="subTitle"/>
          </p:nvPr>
        </p:nvSpPr>
        <p:spPr>
          <a:xfrm>
            <a:off x="5700237" y="3287300"/>
            <a:ext cx="1577700" cy="64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20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3"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74"/>
          <p:cNvSpPr txBox="1"/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98" name="Google Shape;298;p74"/>
          <p:cNvSpPr txBox="1"/>
          <p:nvPr>
            <p:ph idx="1" type="subTitle"/>
          </p:nvPr>
        </p:nvSpPr>
        <p:spPr>
          <a:xfrm>
            <a:off x="1388900" y="1963624"/>
            <a:ext cx="1505400" cy="58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99" name="Google Shape;299;p74"/>
          <p:cNvSpPr txBox="1"/>
          <p:nvPr>
            <p:ph idx="2" type="subTitle"/>
          </p:nvPr>
        </p:nvSpPr>
        <p:spPr>
          <a:xfrm>
            <a:off x="1388900" y="1592825"/>
            <a:ext cx="1505400" cy="32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00" name="Google Shape;300;p74"/>
          <p:cNvSpPr txBox="1"/>
          <p:nvPr>
            <p:ph idx="3" type="subTitle"/>
          </p:nvPr>
        </p:nvSpPr>
        <p:spPr>
          <a:xfrm>
            <a:off x="4192925" y="1963624"/>
            <a:ext cx="1505400" cy="58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01" name="Google Shape;301;p74"/>
          <p:cNvSpPr txBox="1"/>
          <p:nvPr>
            <p:ph idx="4" type="subTitle"/>
          </p:nvPr>
        </p:nvSpPr>
        <p:spPr>
          <a:xfrm>
            <a:off x="4192925" y="1592825"/>
            <a:ext cx="1505400" cy="32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02" name="Google Shape;302;p74"/>
          <p:cNvSpPr txBox="1"/>
          <p:nvPr>
            <p:ph idx="5" type="subTitle"/>
          </p:nvPr>
        </p:nvSpPr>
        <p:spPr>
          <a:xfrm>
            <a:off x="6925475" y="1963624"/>
            <a:ext cx="1505400" cy="58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03" name="Google Shape;303;p74"/>
          <p:cNvSpPr txBox="1"/>
          <p:nvPr>
            <p:ph idx="6" type="subTitle"/>
          </p:nvPr>
        </p:nvSpPr>
        <p:spPr>
          <a:xfrm>
            <a:off x="6925475" y="1592825"/>
            <a:ext cx="1505400" cy="32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04" name="Google Shape;304;p74"/>
          <p:cNvSpPr txBox="1"/>
          <p:nvPr>
            <p:ph idx="7" type="subTitle"/>
          </p:nvPr>
        </p:nvSpPr>
        <p:spPr>
          <a:xfrm>
            <a:off x="1388900" y="3767275"/>
            <a:ext cx="1505400" cy="58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05" name="Google Shape;305;p74"/>
          <p:cNvSpPr txBox="1"/>
          <p:nvPr>
            <p:ph idx="8" type="subTitle"/>
          </p:nvPr>
        </p:nvSpPr>
        <p:spPr>
          <a:xfrm>
            <a:off x="1388900" y="3389276"/>
            <a:ext cx="1505400" cy="32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06" name="Google Shape;306;p74"/>
          <p:cNvSpPr txBox="1"/>
          <p:nvPr>
            <p:ph idx="9" type="subTitle"/>
          </p:nvPr>
        </p:nvSpPr>
        <p:spPr>
          <a:xfrm>
            <a:off x="4192925" y="3767275"/>
            <a:ext cx="1505400" cy="58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07" name="Google Shape;307;p74"/>
          <p:cNvSpPr txBox="1"/>
          <p:nvPr>
            <p:ph idx="13" type="subTitle"/>
          </p:nvPr>
        </p:nvSpPr>
        <p:spPr>
          <a:xfrm>
            <a:off x="4192925" y="3389276"/>
            <a:ext cx="1505400" cy="32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08" name="Google Shape;308;p74"/>
          <p:cNvSpPr txBox="1"/>
          <p:nvPr>
            <p:ph idx="14" type="subTitle"/>
          </p:nvPr>
        </p:nvSpPr>
        <p:spPr>
          <a:xfrm>
            <a:off x="6925475" y="3767274"/>
            <a:ext cx="1505400" cy="58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09" name="Google Shape;309;p74"/>
          <p:cNvSpPr txBox="1"/>
          <p:nvPr>
            <p:ph idx="15" type="subTitle"/>
          </p:nvPr>
        </p:nvSpPr>
        <p:spPr>
          <a:xfrm>
            <a:off x="6925475" y="3389275"/>
            <a:ext cx="1505400" cy="32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10" name="Google Shape;310;p74"/>
          <p:cNvSpPr/>
          <p:nvPr/>
        </p:nvSpPr>
        <p:spPr>
          <a:xfrm>
            <a:off x="-25" y="4926300"/>
            <a:ext cx="9144000" cy="217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74"/>
          <p:cNvSpPr txBox="1"/>
          <p:nvPr/>
        </p:nvSpPr>
        <p:spPr>
          <a:xfrm>
            <a:off x="7610400" y="4852375"/>
            <a:ext cx="15336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@RemoteBetter</a:t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4"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75"/>
          <p:cNvSpPr txBox="1"/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14" name="Google Shape;314;p75"/>
          <p:cNvSpPr txBox="1"/>
          <p:nvPr>
            <p:ph idx="1" type="subTitle"/>
          </p:nvPr>
        </p:nvSpPr>
        <p:spPr>
          <a:xfrm>
            <a:off x="1684013" y="2099150"/>
            <a:ext cx="1742700" cy="64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15" name="Google Shape;315;p75"/>
          <p:cNvSpPr txBox="1"/>
          <p:nvPr>
            <p:ph idx="2" type="subTitle"/>
          </p:nvPr>
        </p:nvSpPr>
        <p:spPr>
          <a:xfrm>
            <a:off x="1578713" y="1458600"/>
            <a:ext cx="1953300" cy="50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2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16" name="Google Shape;316;p75"/>
          <p:cNvSpPr txBox="1"/>
          <p:nvPr>
            <p:ph idx="3" type="subTitle"/>
          </p:nvPr>
        </p:nvSpPr>
        <p:spPr>
          <a:xfrm>
            <a:off x="4108938" y="2099150"/>
            <a:ext cx="1742700" cy="64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17" name="Google Shape;317;p75"/>
          <p:cNvSpPr txBox="1"/>
          <p:nvPr>
            <p:ph idx="4" type="subTitle"/>
          </p:nvPr>
        </p:nvSpPr>
        <p:spPr>
          <a:xfrm>
            <a:off x="4003638" y="1458650"/>
            <a:ext cx="1953300" cy="50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2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18" name="Google Shape;318;p75"/>
          <p:cNvSpPr txBox="1"/>
          <p:nvPr>
            <p:ph idx="5" type="subTitle"/>
          </p:nvPr>
        </p:nvSpPr>
        <p:spPr>
          <a:xfrm>
            <a:off x="6533863" y="2099150"/>
            <a:ext cx="1742700" cy="64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19" name="Google Shape;319;p75"/>
          <p:cNvSpPr txBox="1"/>
          <p:nvPr>
            <p:ph idx="6" type="subTitle"/>
          </p:nvPr>
        </p:nvSpPr>
        <p:spPr>
          <a:xfrm>
            <a:off x="6428563" y="1458650"/>
            <a:ext cx="1953300" cy="50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2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5"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76"/>
          <p:cNvSpPr/>
          <p:nvPr/>
        </p:nvSpPr>
        <p:spPr>
          <a:xfrm>
            <a:off x="5991175" y="2663528"/>
            <a:ext cx="2439600" cy="1942800"/>
          </a:xfrm>
          <a:prstGeom prst="roundRect">
            <a:avLst>
              <a:gd fmla="val 16667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76"/>
          <p:cNvSpPr/>
          <p:nvPr/>
        </p:nvSpPr>
        <p:spPr>
          <a:xfrm>
            <a:off x="3316979" y="537175"/>
            <a:ext cx="2439600" cy="1942800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76"/>
          <p:cNvSpPr/>
          <p:nvPr/>
        </p:nvSpPr>
        <p:spPr>
          <a:xfrm>
            <a:off x="5991175" y="537175"/>
            <a:ext cx="2439600" cy="1942800"/>
          </a:xfrm>
          <a:prstGeom prst="roundRect">
            <a:avLst>
              <a:gd fmla="val 16667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76"/>
          <p:cNvSpPr/>
          <p:nvPr/>
        </p:nvSpPr>
        <p:spPr>
          <a:xfrm>
            <a:off x="3316979" y="2663528"/>
            <a:ext cx="2439600" cy="19428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76"/>
          <p:cNvSpPr txBox="1"/>
          <p:nvPr>
            <p:ph type="title"/>
          </p:nvPr>
        </p:nvSpPr>
        <p:spPr>
          <a:xfrm>
            <a:off x="713225" y="1939438"/>
            <a:ext cx="2624400" cy="12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26" name="Google Shape;326;p76"/>
          <p:cNvSpPr txBox="1"/>
          <p:nvPr>
            <p:ph idx="1" type="subTitle"/>
          </p:nvPr>
        </p:nvSpPr>
        <p:spPr>
          <a:xfrm>
            <a:off x="6100806" y="1724271"/>
            <a:ext cx="2220300" cy="64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27" name="Google Shape;327;p76"/>
          <p:cNvSpPr txBox="1"/>
          <p:nvPr>
            <p:ph idx="2" type="subTitle"/>
          </p:nvPr>
        </p:nvSpPr>
        <p:spPr>
          <a:xfrm>
            <a:off x="6032057" y="783100"/>
            <a:ext cx="2357700" cy="41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1800">
                <a:solidFill>
                  <a:schemeClr val="lt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28" name="Google Shape;328;p76"/>
          <p:cNvSpPr txBox="1"/>
          <p:nvPr>
            <p:ph idx="3" type="subTitle"/>
          </p:nvPr>
        </p:nvSpPr>
        <p:spPr>
          <a:xfrm>
            <a:off x="3426610" y="3840861"/>
            <a:ext cx="2220600" cy="64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29" name="Google Shape;329;p76"/>
          <p:cNvSpPr txBox="1"/>
          <p:nvPr>
            <p:ph idx="4" type="subTitle"/>
          </p:nvPr>
        </p:nvSpPr>
        <p:spPr>
          <a:xfrm>
            <a:off x="3357849" y="2893140"/>
            <a:ext cx="2358000" cy="41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1800">
                <a:solidFill>
                  <a:schemeClr val="lt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30" name="Google Shape;330;p76"/>
          <p:cNvSpPr txBox="1"/>
          <p:nvPr>
            <p:ph idx="5" type="subTitle"/>
          </p:nvPr>
        </p:nvSpPr>
        <p:spPr>
          <a:xfrm>
            <a:off x="6100816" y="3840861"/>
            <a:ext cx="2220300" cy="64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31" name="Google Shape;331;p76"/>
          <p:cNvSpPr txBox="1"/>
          <p:nvPr>
            <p:ph idx="6" type="subTitle"/>
          </p:nvPr>
        </p:nvSpPr>
        <p:spPr>
          <a:xfrm>
            <a:off x="6032057" y="2893140"/>
            <a:ext cx="2357700" cy="41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1800">
                <a:solidFill>
                  <a:schemeClr val="lt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32" name="Google Shape;332;p76"/>
          <p:cNvSpPr txBox="1"/>
          <p:nvPr>
            <p:ph idx="7" type="subTitle"/>
          </p:nvPr>
        </p:nvSpPr>
        <p:spPr>
          <a:xfrm>
            <a:off x="3426599" y="1724271"/>
            <a:ext cx="2220600" cy="64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33" name="Google Shape;333;p76"/>
          <p:cNvSpPr txBox="1"/>
          <p:nvPr>
            <p:ph idx="8" type="subTitle"/>
          </p:nvPr>
        </p:nvSpPr>
        <p:spPr>
          <a:xfrm>
            <a:off x="3357849" y="783100"/>
            <a:ext cx="2358000" cy="41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1800">
                <a:solidFill>
                  <a:schemeClr val="lt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-column text left">
  <p:cSld name="CUSTOM"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77"/>
          <p:cNvSpPr txBox="1"/>
          <p:nvPr>
            <p:ph idx="1" type="subTitle"/>
          </p:nvPr>
        </p:nvSpPr>
        <p:spPr>
          <a:xfrm>
            <a:off x="713225" y="2103783"/>
            <a:ext cx="3723000" cy="122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36" name="Google Shape;336;p77"/>
          <p:cNvSpPr txBox="1"/>
          <p:nvPr>
            <p:ph type="title"/>
          </p:nvPr>
        </p:nvSpPr>
        <p:spPr>
          <a:xfrm>
            <a:off x="713225" y="565375"/>
            <a:ext cx="3790800" cy="134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37" name="Google Shape;337;p77"/>
          <p:cNvSpPr/>
          <p:nvPr/>
        </p:nvSpPr>
        <p:spPr>
          <a:xfrm>
            <a:off x="-25" y="4934100"/>
            <a:ext cx="9144000" cy="209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77"/>
          <p:cNvSpPr txBox="1"/>
          <p:nvPr/>
        </p:nvSpPr>
        <p:spPr>
          <a:xfrm>
            <a:off x="7610400" y="4852375"/>
            <a:ext cx="15336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@RemoteBetter</a:t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-column text right">
  <p:cSld name="CUSTOM_2"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78"/>
          <p:cNvSpPr txBox="1"/>
          <p:nvPr>
            <p:ph idx="1" type="subTitle"/>
          </p:nvPr>
        </p:nvSpPr>
        <p:spPr>
          <a:xfrm>
            <a:off x="5502175" y="3355050"/>
            <a:ext cx="2928600" cy="96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41" name="Google Shape;341;p78"/>
          <p:cNvSpPr txBox="1"/>
          <p:nvPr>
            <p:ph type="title"/>
          </p:nvPr>
        </p:nvSpPr>
        <p:spPr>
          <a:xfrm>
            <a:off x="5003925" y="909325"/>
            <a:ext cx="3426900" cy="23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b="1" sz="3600"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42" name="Google Shape;342;p78"/>
          <p:cNvSpPr/>
          <p:nvPr/>
        </p:nvSpPr>
        <p:spPr>
          <a:xfrm>
            <a:off x="-25" y="4934100"/>
            <a:ext cx="9144000" cy="209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BLANK_1"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79"/>
          <p:cNvSpPr txBox="1"/>
          <p:nvPr>
            <p:ph type="title"/>
          </p:nvPr>
        </p:nvSpPr>
        <p:spPr>
          <a:xfrm>
            <a:off x="2334300" y="563150"/>
            <a:ext cx="4475400" cy="90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45" name="Google Shape;345;p79"/>
          <p:cNvSpPr txBox="1"/>
          <p:nvPr>
            <p:ph idx="1" type="subTitle"/>
          </p:nvPr>
        </p:nvSpPr>
        <p:spPr>
          <a:xfrm>
            <a:off x="2334675" y="2236925"/>
            <a:ext cx="4475400" cy="90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46" name="Google Shape;346;p79"/>
          <p:cNvSpPr txBox="1"/>
          <p:nvPr>
            <p:ph idx="2" type="subTitle"/>
          </p:nvPr>
        </p:nvSpPr>
        <p:spPr>
          <a:xfrm>
            <a:off x="2945550" y="1530900"/>
            <a:ext cx="3252900" cy="74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47" name="Google Shape;347;p79"/>
          <p:cNvSpPr/>
          <p:nvPr/>
        </p:nvSpPr>
        <p:spPr>
          <a:xfrm>
            <a:off x="-25" y="4934100"/>
            <a:ext cx="9144000" cy="2094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two columns 2">
  <p:cSld name="CUSTOM_1"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80"/>
          <p:cNvSpPr txBox="1"/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50" name="Google Shape;350;p80"/>
          <p:cNvSpPr txBox="1"/>
          <p:nvPr>
            <p:ph idx="1" type="body"/>
          </p:nvPr>
        </p:nvSpPr>
        <p:spPr>
          <a:xfrm>
            <a:off x="713225" y="1294404"/>
            <a:ext cx="6499800" cy="287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Char char="○"/>
              <a:defRPr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Char char="■"/>
              <a:defRPr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Char char="●"/>
              <a:defRPr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Char char="○"/>
              <a:defRPr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Char char="■"/>
              <a:defRPr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Char char="●"/>
              <a:defRPr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Char char="○"/>
              <a:defRPr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Char char="■"/>
              <a:defRPr/>
            </a:lvl9pPr>
          </a:lstStyle>
          <a:p/>
        </p:txBody>
      </p:sp>
      <p:sp>
        <p:nvSpPr>
          <p:cNvPr id="351" name="Google Shape;351;p80"/>
          <p:cNvSpPr txBox="1"/>
          <p:nvPr>
            <p:ph idx="2" type="body"/>
          </p:nvPr>
        </p:nvSpPr>
        <p:spPr>
          <a:xfrm>
            <a:off x="4741675" y="1380650"/>
            <a:ext cx="3689100" cy="287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Char char="○"/>
              <a:defRPr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Char char="■"/>
              <a:defRPr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Char char="●"/>
              <a:defRPr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Char char="○"/>
              <a:defRPr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Char char="■"/>
              <a:defRPr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Char char="●"/>
              <a:defRPr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Char char="○"/>
              <a:defRPr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1"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81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54" name="Google Shape;354;p8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7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2" Type="http://schemas.openxmlformats.org/officeDocument/2006/relationships/theme" Target="../theme/theme6.xml"/><Relationship Id="rId9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_rels/slideMaster4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12" Type="http://schemas.openxmlformats.org/officeDocument/2006/relationships/slideLayout" Target="../slideLayouts/slideLayout44.xml"/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34.xml"/><Relationship Id="rId3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7.xml"/><Relationship Id="rId6" Type="http://schemas.openxmlformats.org/officeDocument/2006/relationships/slideLayout" Target="../slideLayouts/slideLayout38.xml"/><Relationship Id="rId7" Type="http://schemas.openxmlformats.org/officeDocument/2006/relationships/slideLayout" Target="../slideLayouts/slideLayout39.xml"/><Relationship Id="rId8" Type="http://schemas.openxmlformats.org/officeDocument/2006/relationships/slideLayout" Target="../slideLayouts/slideLayout40.xml"/></Relationships>
</file>

<file path=ppt/slideMasters/_rels/slideMaster5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4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/Relationships>
</file>

<file path=ppt/slideMasters/_rels/slideMaster6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5.xml"/><Relationship Id="rId21" Type="http://schemas.openxmlformats.org/officeDocument/2006/relationships/theme" Target="../theme/theme5.xml"/><Relationship Id="rId13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69.xml"/><Relationship Id="rId17" Type="http://schemas.openxmlformats.org/officeDocument/2006/relationships/slideLayout" Target="../slideLayouts/slideLayout72.xml"/><Relationship Id="rId16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0.xml"/><Relationship Id="rId19" Type="http://schemas.openxmlformats.org/officeDocument/2006/relationships/slideLayout" Target="../slideLayouts/slideLayout74.xml"/><Relationship Id="rId6" Type="http://schemas.openxmlformats.org/officeDocument/2006/relationships/slideLayout" Target="../slideLayouts/slideLayout61.xml"/><Relationship Id="rId18" Type="http://schemas.openxmlformats.org/officeDocument/2006/relationships/slideLayout" Target="../slideLayouts/slideLayout73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" type="body"/>
          </p:nvPr>
        </p:nvSpPr>
        <p:spPr>
          <a:xfrm>
            <a:off x="311700" y="1152475"/>
            <a:ext cx="9162300" cy="34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351C75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0" name="Google Shape;100;p25"/>
          <p:cNvSpPr txBox="1"/>
          <p:nvPr>
            <p:ph idx="1" type="body"/>
          </p:nvPr>
        </p:nvSpPr>
        <p:spPr>
          <a:xfrm>
            <a:off x="311700" y="11322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1" name="Google Shape;101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46" name="Google Shape;146;p3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47" name="Google Shape;147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8" name="Google Shape;148;p37"/>
          <p:cNvSpPr txBox="1"/>
          <p:nvPr>
            <p:ph idx="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9" name="Google Shape;149;p37"/>
          <p:cNvSpPr txBox="1"/>
          <p:nvPr/>
        </p:nvSpPr>
        <p:spPr>
          <a:xfrm>
            <a:off x="7619075" y="4823575"/>
            <a:ext cx="15336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@RemoteBetter</a:t>
            </a:r>
            <a:endParaRPr sz="9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50" name="Google Shape;150;p37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7957625" y="4864224"/>
            <a:ext cx="238525" cy="23852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4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93" name="Google Shape;193;p4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94" name="Google Shape;194;p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2"/>
        </a:solidFill>
      </p:bgPr>
    </p:bg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1"/>
          <p:cNvSpPr txBox="1"/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ource Code Pro"/>
              <a:buNone/>
              <a:defRPr sz="36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ource Code Pro"/>
              <a:buNone/>
              <a:defRPr sz="36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ource Code Pro"/>
              <a:buNone/>
              <a:defRPr sz="36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ource Code Pro"/>
              <a:buNone/>
              <a:defRPr sz="36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ource Code Pro"/>
              <a:buNone/>
              <a:defRPr sz="36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ource Code Pro"/>
              <a:buNone/>
              <a:defRPr sz="36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ource Code Pro"/>
              <a:buNone/>
              <a:defRPr sz="36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ource Code Pro"/>
              <a:buNone/>
              <a:defRPr sz="36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ource Code Pro"/>
              <a:buNone/>
              <a:defRPr sz="36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241" name="Google Shape;241;p61"/>
          <p:cNvSpPr txBox="1"/>
          <p:nvPr>
            <p:ph idx="1" type="body"/>
          </p:nvPr>
        </p:nvSpPr>
        <p:spPr>
          <a:xfrm>
            <a:off x="713225" y="1152475"/>
            <a:ext cx="7717500" cy="34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"/>
              <a:buChar char="●"/>
              <a:defRPr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302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"/>
              <a:buChar char="○"/>
              <a:defRPr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302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"/>
              <a:buChar char="■"/>
              <a:defRPr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302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"/>
              <a:buChar char="●"/>
              <a:defRPr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302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"/>
              <a:buChar char="○"/>
              <a:defRPr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302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"/>
              <a:buChar char="■"/>
              <a:defRPr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302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"/>
              <a:buChar char="●"/>
              <a:defRPr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302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"/>
              <a:buChar char="○"/>
              <a:defRPr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302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"/>
              <a:buChar char="■"/>
              <a:defRPr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  <p:sldLayoutId id="2147483720" r:id="rId18"/>
    <p:sldLayoutId id="2147483721" r:id="rId19"/>
    <p:sldLayoutId id="2147483722" r:id="rId20"/>
  </p:sldLayoutIdLst>
  <p:transition spd="med"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1" Type="http://schemas.openxmlformats.org/officeDocument/2006/relationships/hyperlink" Target="https://theremotecoaches.com/course" TargetMode="External"/><Relationship Id="rId10" Type="http://schemas.openxmlformats.org/officeDocument/2006/relationships/image" Target="../media/image11.png"/><Relationship Id="rId12" Type="http://schemas.openxmlformats.org/officeDocument/2006/relationships/image" Target="../media/image8.png"/><Relationship Id="rId1" Type="http://schemas.openxmlformats.org/officeDocument/2006/relationships/slideLayout" Target="../slideLayouts/slideLayout73.xml"/><Relationship Id="rId2" Type="http://schemas.openxmlformats.org/officeDocument/2006/relationships/notesSlide" Target="../notesSlides/notesSlide16.xml"/><Relationship Id="rId3" Type="http://schemas.openxmlformats.org/officeDocument/2006/relationships/hyperlink" Target="mailto:info@theremotecoaches.com" TargetMode="External"/><Relationship Id="rId4" Type="http://schemas.openxmlformats.org/officeDocument/2006/relationships/hyperlink" Target="https://www.amazon.com/Remote-Facilitators-Pocket-Guide/dp/1523089105/ref=tmm_pap_swatch_0?_encoding=UTF8&amp;qid=1576649041&amp;sr=1-1" TargetMode="External"/><Relationship Id="rId9" Type="http://schemas.openxmlformats.org/officeDocument/2006/relationships/hyperlink" Target="https://theremotecoachesportal.com/" TargetMode="External"/><Relationship Id="rId5" Type="http://schemas.openxmlformats.org/officeDocument/2006/relationships/image" Target="../media/image9.png"/><Relationship Id="rId6" Type="http://schemas.openxmlformats.org/officeDocument/2006/relationships/hyperlink" Target="https://www.amazon.com/Remote-Facilitators-Pocket-Guide/dp/1523089105/ref=tmm_pap_swatch_0?_encoding=UTF8&amp;qid=1576649041&amp;sr=1-1" TargetMode="External"/><Relationship Id="rId7" Type="http://schemas.openxmlformats.org/officeDocument/2006/relationships/hyperlink" Target="https://theremotecoachesportal.com/product/remote-facilitation/" TargetMode="External"/><Relationship Id="rId8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51C75"/>
        </a:solidFill>
      </p:bgPr>
    </p:bg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82"/>
          <p:cNvSpPr txBox="1"/>
          <p:nvPr/>
        </p:nvSpPr>
        <p:spPr>
          <a:xfrm>
            <a:off x="439025" y="1034275"/>
            <a:ext cx="8235900" cy="35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FFFF"/>
                </a:solidFill>
                <a:latin typeface="Abril Fatface"/>
                <a:ea typeface="Abril Fatface"/>
                <a:cs typeface="Abril Fatface"/>
                <a:sym typeface="Abril Fatface"/>
              </a:rPr>
              <a:t>PRINCIPLE 2: </a:t>
            </a:r>
            <a:endParaRPr sz="6000">
              <a:solidFill>
                <a:srgbClr val="FFFFFF"/>
              </a:solidFill>
              <a:latin typeface="Abril Fatface"/>
              <a:ea typeface="Abril Fatface"/>
              <a:cs typeface="Abril Fatface"/>
              <a:sym typeface="Abril Fatface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ENABLE FLOW</a:t>
            </a:r>
            <a:endParaRPr sz="6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91"/>
          <p:cNvSpPr/>
          <p:nvPr/>
        </p:nvSpPr>
        <p:spPr>
          <a:xfrm>
            <a:off x="8037625" y="119475"/>
            <a:ext cx="1005275" cy="330825"/>
          </a:xfrm>
          <a:prstGeom prst="flowChartOffpageConnector">
            <a:avLst/>
          </a:prstGeom>
          <a:solidFill>
            <a:srgbClr val="EFEFE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Nunito"/>
                <a:ea typeface="Nunito"/>
                <a:cs typeface="Nunito"/>
                <a:sym typeface="Nunito"/>
              </a:rPr>
              <a:t>10 mins</a:t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81" name="Google Shape;481;p91"/>
          <p:cNvSpPr txBox="1"/>
          <p:nvPr/>
        </p:nvSpPr>
        <p:spPr>
          <a:xfrm>
            <a:off x="1551800" y="0"/>
            <a:ext cx="6019500" cy="9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Raleway"/>
                <a:ea typeface="Raleway"/>
                <a:cs typeface="Raleway"/>
                <a:sym typeface="Raleway"/>
              </a:rPr>
              <a:t>What do we need to discuss today?</a:t>
            </a:r>
            <a:endParaRPr sz="24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aleway"/>
                <a:ea typeface="Raleway"/>
                <a:cs typeface="Raleway"/>
                <a:sym typeface="Raleway"/>
              </a:rPr>
              <a:t>Silent brainstorming for 10 minutes</a:t>
            </a:r>
            <a:endParaRPr sz="18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82" name="Google Shape;482;p91"/>
          <p:cNvSpPr txBox="1"/>
          <p:nvPr/>
        </p:nvSpPr>
        <p:spPr>
          <a:xfrm>
            <a:off x="487850" y="4262900"/>
            <a:ext cx="8028300" cy="6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666666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30200" lvl="0" marL="457200" rtl="0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Raleway"/>
              <a:buAutoNum type="arabicPeriod"/>
            </a:pPr>
            <a:r>
              <a:rPr lang="en" sz="160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If you would like to comment/add questions - do so in a different colour</a:t>
            </a:r>
            <a:endParaRPr sz="1600">
              <a:solidFill>
                <a:srgbClr val="666666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83" name="Google Shape;483;p91"/>
          <p:cNvSpPr/>
          <p:nvPr/>
        </p:nvSpPr>
        <p:spPr>
          <a:xfrm>
            <a:off x="304225" y="1141775"/>
            <a:ext cx="2540400" cy="3078600"/>
          </a:xfrm>
          <a:prstGeom prst="rect">
            <a:avLst/>
          </a:prstGeom>
          <a:solidFill>
            <a:srgbClr val="AFF6D1">
              <a:alpha val="58099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Process: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&lt;write here&gt;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84" name="Google Shape;484;p91"/>
          <p:cNvSpPr/>
          <p:nvPr/>
        </p:nvSpPr>
        <p:spPr>
          <a:xfrm>
            <a:off x="3301800" y="1141775"/>
            <a:ext cx="2540400" cy="30786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Technology: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"/>
              <a:buChar char="●"/>
            </a:pPr>
            <a:r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&lt;write here&gt;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85" name="Google Shape;485;p91"/>
          <p:cNvSpPr/>
          <p:nvPr/>
        </p:nvSpPr>
        <p:spPr>
          <a:xfrm>
            <a:off x="6299375" y="1141775"/>
            <a:ext cx="2540400" cy="30786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Other: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"/>
              <a:buChar char="●"/>
            </a:pPr>
            <a:r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&lt;write here&gt;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92"/>
          <p:cNvSpPr/>
          <p:nvPr/>
        </p:nvSpPr>
        <p:spPr>
          <a:xfrm>
            <a:off x="299425" y="554175"/>
            <a:ext cx="1764000" cy="1376100"/>
          </a:xfrm>
          <a:prstGeom prst="foldedCorner">
            <a:avLst>
              <a:gd fmla="val 16667" name="adj"/>
            </a:avLst>
          </a:prstGeom>
          <a:solidFill>
            <a:srgbClr val="FAF38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Who in the </a:t>
            </a:r>
            <a:r>
              <a:rPr b="1" lang="en">
                <a:latin typeface="Raleway"/>
                <a:ea typeface="Raleway"/>
                <a:cs typeface="Raleway"/>
                <a:sym typeface="Raleway"/>
              </a:rPr>
              <a:t>business</a:t>
            </a:r>
            <a:r>
              <a:rPr lang="en">
                <a:latin typeface="Raleway"/>
                <a:ea typeface="Raleway"/>
                <a:cs typeface="Raleway"/>
                <a:sym typeface="Raleway"/>
              </a:rPr>
              <a:t> cares the most about this? How do we get them </a:t>
            </a:r>
            <a:r>
              <a:rPr b="1" lang="en">
                <a:latin typeface="Raleway"/>
                <a:ea typeface="Raleway"/>
                <a:cs typeface="Raleway"/>
                <a:sym typeface="Raleway"/>
              </a:rPr>
              <a:t>involved</a:t>
            </a:r>
            <a:r>
              <a:rPr lang="en">
                <a:latin typeface="Raleway"/>
                <a:ea typeface="Raleway"/>
                <a:cs typeface="Raleway"/>
                <a:sym typeface="Raleway"/>
              </a:rPr>
              <a:t>?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91" name="Google Shape;491;p92"/>
          <p:cNvSpPr/>
          <p:nvPr/>
        </p:nvSpPr>
        <p:spPr>
          <a:xfrm>
            <a:off x="6403825" y="1727650"/>
            <a:ext cx="1633800" cy="1218900"/>
          </a:xfrm>
          <a:prstGeom prst="foldedCorner">
            <a:avLst>
              <a:gd fmla="val 16667" name="adj"/>
            </a:avLst>
          </a:prstGeom>
          <a:solidFill>
            <a:srgbClr val="FAF38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Competing </a:t>
            </a:r>
            <a:r>
              <a:rPr b="1" lang="en">
                <a:latin typeface="Raleway"/>
                <a:ea typeface="Raleway"/>
                <a:cs typeface="Raleway"/>
                <a:sym typeface="Raleway"/>
              </a:rPr>
              <a:t>priorities</a:t>
            </a:r>
            <a:r>
              <a:rPr lang="en">
                <a:latin typeface="Raleway"/>
                <a:ea typeface="Raleway"/>
                <a:cs typeface="Raleway"/>
                <a:sym typeface="Raleway"/>
              </a:rPr>
              <a:t> - our team has a lot in progress at the moment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92" name="Google Shape;492;p92"/>
          <p:cNvSpPr/>
          <p:nvPr/>
        </p:nvSpPr>
        <p:spPr>
          <a:xfrm>
            <a:off x="4572000" y="1112650"/>
            <a:ext cx="1633800" cy="1529100"/>
          </a:xfrm>
          <a:prstGeom prst="foldedCorner">
            <a:avLst>
              <a:gd fmla="val 16667" name="adj"/>
            </a:avLst>
          </a:prstGeom>
          <a:solidFill>
            <a:srgbClr val="FAF38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The potential </a:t>
            </a:r>
            <a:r>
              <a:rPr b="1" lang="en">
                <a:latin typeface="Raleway"/>
                <a:ea typeface="Raleway"/>
                <a:cs typeface="Raleway"/>
                <a:sym typeface="Raleway"/>
              </a:rPr>
              <a:t>financial</a:t>
            </a:r>
            <a:r>
              <a:rPr lang="en">
                <a:latin typeface="Raleway"/>
                <a:ea typeface="Raleway"/>
                <a:cs typeface="Raleway"/>
                <a:sym typeface="Raleway"/>
              </a:rPr>
              <a:t> impact </a:t>
            </a:r>
            <a:r>
              <a:rPr lang="en">
                <a:solidFill>
                  <a:srgbClr val="3C78D8"/>
                </a:solidFill>
                <a:latin typeface="Raleway"/>
                <a:ea typeface="Raleway"/>
                <a:cs typeface="Raleway"/>
                <a:sym typeface="Raleway"/>
              </a:rPr>
              <a:t>(Can we include the existing costs to date in this discussion?)</a:t>
            </a:r>
            <a:endParaRPr>
              <a:solidFill>
                <a:srgbClr val="3C78D8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93" name="Google Shape;493;p92"/>
          <p:cNvSpPr/>
          <p:nvPr/>
        </p:nvSpPr>
        <p:spPr>
          <a:xfrm>
            <a:off x="8037625" y="119475"/>
            <a:ext cx="1005275" cy="330825"/>
          </a:xfrm>
          <a:prstGeom prst="flowChartOffpageConnector">
            <a:avLst/>
          </a:prstGeom>
          <a:solidFill>
            <a:srgbClr val="EFEFE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Nunito"/>
                <a:ea typeface="Nunito"/>
                <a:cs typeface="Nunito"/>
                <a:sym typeface="Nunito"/>
              </a:rPr>
              <a:t>45 mins</a:t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94" name="Google Shape;494;p92"/>
          <p:cNvSpPr txBox="1"/>
          <p:nvPr/>
        </p:nvSpPr>
        <p:spPr>
          <a:xfrm>
            <a:off x="2012700" y="0"/>
            <a:ext cx="5226300" cy="9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Raleway"/>
                <a:ea typeface="Raleway"/>
                <a:cs typeface="Raleway"/>
                <a:sym typeface="Raleway"/>
              </a:rPr>
              <a:t>What do we need to consider when approaching this topic?</a:t>
            </a:r>
            <a:endParaRPr sz="24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95" name="Google Shape;495;p92"/>
          <p:cNvSpPr txBox="1"/>
          <p:nvPr/>
        </p:nvSpPr>
        <p:spPr>
          <a:xfrm>
            <a:off x="487825" y="4312025"/>
            <a:ext cx="8028300" cy="6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aleway"/>
              <a:buAutoNum type="arabicPeriod"/>
            </a:pPr>
            <a:r>
              <a:rPr lang="en" sz="1600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If you see a theme emerging - group the stickies</a:t>
            </a:r>
            <a:endParaRPr sz="1600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30200" lvl="0" marL="457200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aleway"/>
              <a:buAutoNum type="arabicPeriod"/>
            </a:pPr>
            <a:r>
              <a:rPr lang="en" sz="1600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If you would like to comment/add questions - do so in a different colour</a:t>
            </a:r>
            <a:endParaRPr sz="1600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96" name="Google Shape;496;p92"/>
          <p:cNvSpPr/>
          <p:nvPr/>
        </p:nvSpPr>
        <p:spPr>
          <a:xfrm>
            <a:off x="204400" y="2597650"/>
            <a:ext cx="1230000" cy="1218900"/>
          </a:xfrm>
          <a:prstGeom prst="foldedCorner">
            <a:avLst>
              <a:gd fmla="val 16667" name="adj"/>
            </a:avLst>
          </a:prstGeom>
          <a:solidFill>
            <a:srgbClr val="FAF38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97" name="Google Shape;497;p92"/>
          <p:cNvSpPr/>
          <p:nvPr/>
        </p:nvSpPr>
        <p:spPr>
          <a:xfrm>
            <a:off x="356800" y="2750050"/>
            <a:ext cx="1230000" cy="1218900"/>
          </a:xfrm>
          <a:prstGeom prst="foldedCorner">
            <a:avLst>
              <a:gd fmla="val 16667" name="adj"/>
            </a:avLst>
          </a:prstGeom>
          <a:solidFill>
            <a:srgbClr val="FAF38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98" name="Google Shape;498;p92"/>
          <p:cNvSpPr/>
          <p:nvPr/>
        </p:nvSpPr>
        <p:spPr>
          <a:xfrm>
            <a:off x="2467850" y="1209725"/>
            <a:ext cx="1230000" cy="1218900"/>
          </a:xfrm>
          <a:prstGeom prst="foldedCorner">
            <a:avLst>
              <a:gd fmla="val 16667" name="adj"/>
            </a:avLst>
          </a:prstGeom>
          <a:solidFill>
            <a:srgbClr val="FAF38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aleway"/>
                <a:ea typeface="Raleway"/>
                <a:cs typeface="Raleway"/>
                <a:sym typeface="Raleway"/>
              </a:rPr>
              <a:t>We need to consider...</a:t>
            </a:r>
            <a:endParaRPr sz="12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99" name="Google Shape;499;p92"/>
          <p:cNvSpPr/>
          <p:nvPr/>
        </p:nvSpPr>
        <p:spPr>
          <a:xfrm>
            <a:off x="1722800" y="2962050"/>
            <a:ext cx="1633800" cy="1218900"/>
          </a:xfrm>
          <a:prstGeom prst="foldedCorner">
            <a:avLst>
              <a:gd fmla="val 16667" name="adj"/>
            </a:avLst>
          </a:prstGeom>
          <a:solidFill>
            <a:srgbClr val="FAF38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Downstream </a:t>
            </a:r>
            <a:r>
              <a:rPr b="1" lang="en">
                <a:latin typeface="Raleway"/>
                <a:ea typeface="Raleway"/>
                <a:cs typeface="Raleway"/>
                <a:sym typeface="Raleway"/>
              </a:rPr>
              <a:t>dependencies</a:t>
            </a:r>
            <a:r>
              <a:rPr lang="en"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">
                <a:solidFill>
                  <a:srgbClr val="674EA7"/>
                </a:solidFill>
                <a:latin typeface="Raleway"/>
                <a:ea typeface="Raleway"/>
                <a:cs typeface="Raleway"/>
                <a:sym typeface="Raleway"/>
              </a:rPr>
              <a:t>(And upstream dependencies)</a:t>
            </a:r>
            <a:endParaRPr>
              <a:solidFill>
                <a:srgbClr val="674EA7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00" name="Google Shape;500;p92"/>
          <p:cNvSpPr/>
          <p:nvPr/>
        </p:nvSpPr>
        <p:spPr>
          <a:xfrm>
            <a:off x="7409100" y="2641750"/>
            <a:ext cx="1633800" cy="1218900"/>
          </a:xfrm>
          <a:prstGeom prst="foldedCorner">
            <a:avLst>
              <a:gd fmla="val 16667" name="adj"/>
            </a:avLst>
          </a:prstGeom>
          <a:solidFill>
            <a:srgbClr val="FAF38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We need a solid business case to justify this effort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51C75"/>
        </a:solidFill>
      </p:bgPr>
    </p:bg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93"/>
          <p:cNvSpPr/>
          <p:nvPr/>
        </p:nvSpPr>
        <p:spPr>
          <a:xfrm>
            <a:off x="1932100" y="1044038"/>
            <a:ext cx="5279796" cy="3055428"/>
          </a:xfrm>
          <a:prstGeom prst="cloud">
            <a:avLst/>
          </a:prstGeom>
          <a:solidFill>
            <a:srgbClr val="EEEEEE">
              <a:alpha val="62570"/>
            </a:srgbClr>
          </a:solidFill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Scope One"/>
                <a:ea typeface="Scope One"/>
                <a:cs typeface="Scope One"/>
                <a:sym typeface="Scope One"/>
              </a:rPr>
              <a:t>ENERGY CUES &amp; SPACE FOR BREAKS</a:t>
            </a:r>
            <a:endParaRPr sz="3000">
              <a:latin typeface="Scope One"/>
              <a:ea typeface="Scope One"/>
              <a:cs typeface="Scope One"/>
              <a:sym typeface="Scope One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94"/>
          <p:cNvSpPr txBox="1"/>
          <p:nvPr/>
        </p:nvSpPr>
        <p:spPr>
          <a:xfrm>
            <a:off x="1551800" y="0"/>
            <a:ext cx="6019500" cy="5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Raleway"/>
                <a:ea typeface="Raleway"/>
                <a:cs typeface="Raleway"/>
                <a:sym typeface="Raleway"/>
              </a:rPr>
              <a:t>Risk analysis and planning</a:t>
            </a:r>
            <a:endParaRPr sz="18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11" name="Google Shape;511;p94"/>
          <p:cNvSpPr/>
          <p:nvPr/>
        </p:nvSpPr>
        <p:spPr>
          <a:xfrm>
            <a:off x="150175" y="720375"/>
            <a:ext cx="8397300" cy="4292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Proxima Nova"/>
                <a:ea typeface="Proxima Nova"/>
                <a:cs typeface="Proxima Nova"/>
                <a:sym typeface="Proxima Nova"/>
              </a:rPr>
              <a:t>Below is a list of risks gathered. We’ll speak through each and create a plan:</a:t>
            </a:r>
            <a:endParaRPr sz="16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Proxima Nova"/>
              <a:buAutoNum type="arabicPeriod"/>
            </a:pPr>
            <a:r>
              <a:rPr lang="en" sz="1600">
                <a:latin typeface="Proxima Nova"/>
                <a:ea typeface="Proxima Nova"/>
                <a:cs typeface="Proxima Nova"/>
                <a:sym typeface="Proxima Nova"/>
              </a:rPr>
              <a:t>Regulation changes</a:t>
            </a:r>
            <a:endParaRPr sz="16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Proxima Nova"/>
              <a:buAutoNum type="arabicPeriod"/>
            </a:pPr>
            <a:r>
              <a:rPr lang="en" sz="1600">
                <a:latin typeface="Proxima Nova"/>
                <a:ea typeface="Proxima Nova"/>
                <a:cs typeface="Proxima Nova"/>
                <a:sym typeface="Proxima Nova"/>
              </a:rPr>
              <a:t>Chrome store approval delayed</a:t>
            </a:r>
            <a:endParaRPr sz="16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Proxima Nova"/>
              <a:buAutoNum type="arabicPeriod"/>
            </a:pPr>
            <a:r>
              <a:rPr lang="en" sz="1600">
                <a:latin typeface="Proxima Nova"/>
                <a:ea typeface="Proxima Nova"/>
                <a:cs typeface="Proxima Nova"/>
                <a:sym typeface="Proxima Nova"/>
              </a:rPr>
              <a:t>We think there is a holiday</a:t>
            </a:r>
            <a:endParaRPr sz="16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Proxima Nova"/>
              <a:buAutoNum type="arabicPeriod"/>
            </a:pPr>
            <a:r>
              <a:rPr lang="en" sz="1600">
                <a:latin typeface="Proxima Nova"/>
                <a:ea typeface="Proxima Nova"/>
                <a:cs typeface="Proxima Nova"/>
                <a:sym typeface="Proxima Nova"/>
              </a:rPr>
              <a:t>…</a:t>
            </a:r>
            <a:endParaRPr sz="16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Proxima Nova"/>
              <a:buAutoNum type="arabicPeriod"/>
            </a:pPr>
            <a:r>
              <a:rPr lang="en" sz="1600">
                <a:latin typeface="Proxima Nova"/>
                <a:ea typeface="Proxima Nova"/>
                <a:cs typeface="Proxima Nova"/>
                <a:sym typeface="Proxima Nova"/>
              </a:rPr>
              <a:t>…</a:t>
            </a:r>
            <a:endParaRPr sz="16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Proxima Nova"/>
              <a:buAutoNum type="arabicPeriod"/>
            </a:pPr>
            <a:r>
              <a:rPr lang="en" sz="1600">
                <a:latin typeface="Proxima Nova"/>
                <a:ea typeface="Proxima Nova"/>
                <a:cs typeface="Proxima Nova"/>
                <a:sym typeface="Proxima Nova"/>
              </a:rPr>
              <a:t>…</a:t>
            </a:r>
            <a:endParaRPr sz="16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Proxima Nova"/>
              <a:buAutoNum type="arabicPeriod"/>
            </a:pPr>
            <a:r>
              <a:rPr lang="en" sz="1600">
                <a:latin typeface="Proxima Nova"/>
                <a:ea typeface="Proxima Nova"/>
                <a:cs typeface="Proxima Nova"/>
                <a:sym typeface="Proxima Nova"/>
              </a:rPr>
              <a:t>…</a:t>
            </a:r>
            <a:endParaRPr sz="16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Proxima Nova"/>
              <a:buAutoNum type="arabicPeriod"/>
            </a:pPr>
            <a:r>
              <a:rPr lang="en" sz="1600">
                <a:latin typeface="Proxima Nova"/>
                <a:ea typeface="Proxima Nova"/>
                <a:cs typeface="Proxima Nova"/>
                <a:sym typeface="Proxima Nova"/>
              </a:rPr>
              <a:t>…</a:t>
            </a:r>
            <a:endParaRPr sz="16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Proxima Nova"/>
              <a:buAutoNum type="arabicPeriod"/>
            </a:pPr>
            <a:r>
              <a:rPr lang="en" sz="1600">
                <a:latin typeface="Proxima Nova"/>
                <a:ea typeface="Proxima Nova"/>
                <a:cs typeface="Proxima Nova"/>
                <a:sym typeface="Proxima Nova"/>
              </a:rPr>
              <a:t>…</a:t>
            </a:r>
            <a:endParaRPr sz="16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Proxima Nova"/>
              <a:buAutoNum type="arabicPeriod"/>
            </a:pPr>
            <a:r>
              <a:rPr lang="en" sz="1600">
                <a:latin typeface="Proxima Nova"/>
                <a:ea typeface="Proxima Nova"/>
                <a:cs typeface="Proxima Nova"/>
                <a:sym typeface="Proxima Nova"/>
              </a:rPr>
              <a:t>...</a:t>
            </a:r>
            <a:endParaRPr sz="16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12" name="Google Shape;512;p94"/>
          <p:cNvSpPr/>
          <p:nvPr/>
        </p:nvSpPr>
        <p:spPr>
          <a:xfrm>
            <a:off x="7571300" y="745400"/>
            <a:ext cx="1989900" cy="3421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If at any point you feel that we need to take a break, drag a clock from below into this white box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666666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When we hit 3, we’ll break for 10 minutes</a:t>
            </a:r>
            <a:endParaRPr b="1">
              <a:solidFill>
                <a:srgbClr val="666666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513" name="Google Shape;513;p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19649" y="4281049"/>
            <a:ext cx="592922" cy="5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514" name="Google Shape;514;p94"/>
          <p:cNvSpPr/>
          <p:nvPr/>
        </p:nvSpPr>
        <p:spPr>
          <a:xfrm>
            <a:off x="8037625" y="119475"/>
            <a:ext cx="1005275" cy="330825"/>
          </a:xfrm>
          <a:prstGeom prst="flowChartOffpageConnector">
            <a:avLst/>
          </a:prstGeom>
          <a:solidFill>
            <a:srgbClr val="EFEFE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Nunito"/>
                <a:ea typeface="Nunito"/>
                <a:cs typeface="Nunito"/>
                <a:sym typeface="Nunito"/>
              </a:rPr>
              <a:t>2 hours</a:t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515" name="Google Shape;515;p9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81475" y="4282187"/>
            <a:ext cx="592925" cy="59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6" name="Google Shape;516;p9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68525" y="4282187"/>
            <a:ext cx="592925" cy="59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7" name="Google Shape;517;p9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55375" y="2513337"/>
            <a:ext cx="592925" cy="59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95"/>
          <p:cNvSpPr txBox="1"/>
          <p:nvPr/>
        </p:nvSpPr>
        <p:spPr>
          <a:xfrm>
            <a:off x="1551800" y="0"/>
            <a:ext cx="6019500" cy="5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Raleway"/>
                <a:ea typeface="Raleway"/>
                <a:cs typeface="Raleway"/>
                <a:sym typeface="Raleway"/>
              </a:rPr>
              <a:t>Risk analysis and planning</a:t>
            </a:r>
            <a:endParaRPr sz="18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23" name="Google Shape;523;p95"/>
          <p:cNvSpPr/>
          <p:nvPr/>
        </p:nvSpPr>
        <p:spPr>
          <a:xfrm>
            <a:off x="150175" y="720375"/>
            <a:ext cx="8397300" cy="4292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Proxima Nova"/>
                <a:ea typeface="Proxima Nova"/>
                <a:cs typeface="Proxima Nova"/>
                <a:sym typeface="Proxima Nova"/>
              </a:rPr>
              <a:t>Below is a list of risks gathered. We’ll speak through each and create a plan:</a:t>
            </a:r>
            <a:endParaRPr sz="16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Proxima Nova"/>
              <a:buAutoNum type="arabicPeriod"/>
            </a:pPr>
            <a:r>
              <a:rPr lang="en" sz="1600">
                <a:latin typeface="Proxima Nova"/>
                <a:ea typeface="Proxima Nova"/>
                <a:cs typeface="Proxima Nova"/>
                <a:sym typeface="Proxima Nova"/>
              </a:rPr>
              <a:t>Regulation changes</a:t>
            </a:r>
            <a:endParaRPr sz="16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Proxima Nova"/>
              <a:buAutoNum type="arabicPeriod"/>
            </a:pPr>
            <a:r>
              <a:rPr lang="en" sz="1600">
                <a:latin typeface="Proxima Nova"/>
                <a:ea typeface="Proxima Nova"/>
                <a:cs typeface="Proxima Nova"/>
                <a:sym typeface="Proxima Nova"/>
              </a:rPr>
              <a:t>Chrome store approval delayed</a:t>
            </a:r>
            <a:endParaRPr sz="16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Proxima Nova"/>
              <a:buAutoNum type="arabicPeriod"/>
            </a:pPr>
            <a:r>
              <a:rPr lang="en" sz="1600">
                <a:latin typeface="Proxima Nova"/>
                <a:ea typeface="Proxima Nova"/>
                <a:cs typeface="Proxima Nova"/>
                <a:sym typeface="Proxima Nova"/>
              </a:rPr>
              <a:t>…</a:t>
            </a:r>
            <a:endParaRPr sz="16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Proxima Nova"/>
              <a:buAutoNum type="arabicPeriod"/>
            </a:pPr>
            <a:r>
              <a:rPr lang="en" sz="1600">
                <a:latin typeface="Proxima Nova"/>
                <a:ea typeface="Proxima Nova"/>
                <a:cs typeface="Proxima Nova"/>
                <a:sym typeface="Proxima Nova"/>
              </a:rPr>
              <a:t>…</a:t>
            </a:r>
            <a:endParaRPr sz="16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Proxima Nova"/>
              <a:buAutoNum type="arabicPeriod"/>
            </a:pPr>
            <a:r>
              <a:rPr lang="en" sz="1600">
                <a:latin typeface="Proxima Nova"/>
                <a:ea typeface="Proxima Nova"/>
                <a:cs typeface="Proxima Nova"/>
                <a:sym typeface="Proxima Nova"/>
              </a:rPr>
              <a:t>…</a:t>
            </a:r>
            <a:endParaRPr sz="16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Proxima Nova"/>
                <a:ea typeface="Proxima Nova"/>
                <a:cs typeface="Proxima Nova"/>
                <a:sym typeface="Proxima Nova"/>
              </a:rPr>
              <a:t>BREAK: </a:t>
            </a:r>
            <a:r>
              <a:rPr lang="en" sz="1600">
                <a:highlight>
                  <a:srgbClr val="FAF389"/>
                </a:highlight>
                <a:latin typeface="Proxima Nova"/>
                <a:ea typeface="Proxima Nova"/>
                <a:cs typeface="Proxima Nova"/>
                <a:sym typeface="Proxima Nova"/>
              </a:rPr>
              <a:t>Return at 16h30</a:t>
            </a:r>
            <a:endParaRPr sz="1600">
              <a:highlight>
                <a:srgbClr val="FAF389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Proxima Nova"/>
              <a:buAutoNum type="arabicPeriod"/>
            </a:pPr>
            <a:r>
              <a:rPr lang="en" sz="1600">
                <a:latin typeface="Proxima Nova"/>
                <a:ea typeface="Proxima Nova"/>
                <a:cs typeface="Proxima Nova"/>
                <a:sym typeface="Proxima Nova"/>
              </a:rPr>
              <a:t>…</a:t>
            </a:r>
            <a:endParaRPr sz="16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Proxima Nova"/>
              <a:buAutoNum type="arabicPeriod"/>
            </a:pPr>
            <a:r>
              <a:rPr lang="en" sz="1600">
                <a:latin typeface="Proxima Nova"/>
                <a:ea typeface="Proxima Nova"/>
                <a:cs typeface="Proxima Nova"/>
                <a:sym typeface="Proxima Nova"/>
              </a:rPr>
              <a:t>…</a:t>
            </a:r>
            <a:endParaRPr sz="16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Proxima Nova"/>
              <a:buAutoNum type="arabicPeriod"/>
            </a:pPr>
            <a:r>
              <a:rPr lang="en" sz="1600">
                <a:latin typeface="Proxima Nova"/>
                <a:ea typeface="Proxima Nova"/>
                <a:cs typeface="Proxima Nova"/>
                <a:sym typeface="Proxima Nova"/>
              </a:rPr>
              <a:t>…</a:t>
            </a:r>
            <a:endParaRPr sz="16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Proxima Nova"/>
              <a:buAutoNum type="arabicPeriod"/>
            </a:pPr>
            <a:r>
              <a:rPr lang="en" sz="1600">
                <a:latin typeface="Proxima Nova"/>
                <a:ea typeface="Proxima Nova"/>
                <a:cs typeface="Proxima Nova"/>
                <a:sym typeface="Proxima Nova"/>
              </a:rPr>
              <a:t>…</a:t>
            </a:r>
            <a:endParaRPr sz="16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Proxima Nova"/>
              <a:buAutoNum type="arabicPeriod"/>
            </a:pPr>
            <a:r>
              <a:rPr lang="en" sz="1600">
                <a:latin typeface="Proxima Nova"/>
                <a:ea typeface="Proxima Nova"/>
                <a:cs typeface="Proxima Nova"/>
                <a:sym typeface="Proxima Nova"/>
              </a:rPr>
              <a:t>...</a:t>
            </a:r>
            <a:endParaRPr sz="16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24" name="Google Shape;524;p95"/>
          <p:cNvSpPr/>
          <p:nvPr/>
        </p:nvSpPr>
        <p:spPr>
          <a:xfrm>
            <a:off x="7821625" y="860850"/>
            <a:ext cx="1989900" cy="3421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If at any point you feel that we need to take a break, drag a clock from below into this white box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666666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When we hit 3, we’ll break for 10 minutes</a:t>
            </a:r>
            <a:endParaRPr b="1">
              <a:solidFill>
                <a:srgbClr val="666666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25" name="Google Shape;525;p95"/>
          <p:cNvSpPr/>
          <p:nvPr/>
        </p:nvSpPr>
        <p:spPr>
          <a:xfrm>
            <a:off x="8037625" y="119475"/>
            <a:ext cx="1005275" cy="330825"/>
          </a:xfrm>
          <a:prstGeom prst="flowChartOffpageConnector">
            <a:avLst/>
          </a:prstGeom>
          <a:solidFill>
            <a:srgbClr val="EFEFE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Nunito"/>
                <a:ea typeface="Nunito"/>
                <a:cs typeface="Nunito"/>
                <a:sym typeface="Nunito"/>
              </a:rPr>
              <a:t>2 hours</a:t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526" name="Google Shape;526;p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175" y="2857762"/>
            <a:ext cx="592925" cy="59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7" name="Google Shape;527;p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01400" y="2789587"/>
            <a:ext cx="592925" cy="59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8" name="Google Shape;528;p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49975" y="2339062"/>
            <a:ext cx="592925" cy="59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9" name="Google Shape;529;p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68250" y="2473462"/>
            <a:ext cx="592925" cy="59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96"/>
          <p:cNvSpPr/>
          <p:nvPr/>
        </p:nvSpPr>
        <p:spPr>
          <a:xfrm>
            <a:off x="339175" y="138775"/>
            <a:ext cx="1538400" cy="4323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4437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A</a:t>
            </a:r>
            <a:r>
              <a:rPr lang="en">
                <a:latin typeface="Open Sans"/>
                <a:ea typeface="Open Sans"/>
                <a:cs typeface="Open Sans"/>
                <a:sym typeface="Open Sans"/>
              </a:rPr>
              <a:t>way From Keyboard ⌨︎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35" name="Google Shape;535;p96"/>
          <p:cNvSpPr/>
          <p:nvPr/>
        </p:nvSpPr>
        <p:spPr>
          <a:xfrm>
            <a:off x="-1784775" y="668250"/>
            <a:ext cx="776100" cy="6276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36" name="Google Shape;536;p96"/>
          <p:cNvSpPr/>
          <p:nvPr/>
        </p:nvSpPr>
        <p:spPr>
          <a:xfrm>
            <a:off x="-1784775" y="1687388"/>
            <a:ext cx="776100" cy="6276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37" name="Google Shape;537;p96"/>
          <p:cNvSpPr/>
          <p:nvPr/>
        </p:nvSpPr>
        <p:spPr>
          <a:xfrm>
            <a:off x="-1784775" y="2682726"/>
            <a:ext cx="776100" cy="6276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38" name="Google Shape;538;p96"/>
          <p:cNvSpPr/>
          <p:nvPr/>
        </p:nvSpPr>
        <p:spPr>
          <a:xfrm>
            <a:off x="-1784775" y="3678064"/>
            <a:ext cx="776100" cy="6276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39" name="Google Shape;539;p96"/>
          <p:cNvSpPr/>
          <p:nvPr/>
        </p:nvSpPr>
        <p:spPr>
          <a:xfrm>
            <a:off x="6686761" y="138775"/>
            <a:ext cx="1974000" cy="432300"/>
          </a:xfrm>
          <a:prstGeom prst="rect">
            <a:avLst/>
          </a:prstGeom>
          <a:solidFill>
            <a:srgbClr val="CCE3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Done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40" name="Google Shape;540;p96"/>
          <p:cNvSpPr/>
          <p:nvPr/>
        </p:nvSpPr>
        <p:spPr>
          <a:xfrm>
            <a:off x="4406943" y="138775"/>
            <a:ext cx="1974000" cy="432300"/>
          </a:xfrm>
          <a:prstGeom prst="rect">
            <a:avLst/>
          </a:prstGeom>
          <a:solidFill>
            <a:srgbClr val="CCE3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Discussing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41" name="Google Shape;541;p96"/>
          <p:cNvSpPr/>
          <p:nvPr/>
        </p:nvSpPr>
        <p:spPr>
          <a:xfrm>
            <a:off x="2127125" y="138775"/>
            <a:ext cx="1974000" cy="432300"/>
          </a:xfrm>
          <a:prstGeom prst="rect">
            <a:avLst/>
          </a:prstGeom>
          <a:solidFill>
            <a:srgbClr val="CCE3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To Discuss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42" name="Google Shape;542;p96"/>
          <p:cNvSpPr/>
          <p:nvPr/>
        </p:nvSpPr>
        <p:spPr>
          <a:xfrm>
            <a:off x="347725" y="778675"/>
            <a:ext cx="1521300" cy="576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DM Sans"/>
                <a:ea typeface="DM Sans"/>
                <a:cs typeface="DM Sans"/>
                <a:sym typeface="DM Sans"/>
              </a:rPr>
              <a:t>&lt;write your name here if you need to pop out&gt;</a:t>
            </a:r>
            <a:endParaRPr sz="10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43" name="Google Shape;543;p96"/>
          <p:cNvSpPr/>
          <p:nvPr/>
        </p:nvSpPr>
        <p:spPr>
          <a:xfrm>
            <a:off x="347850" y="1995450"/>
            <a:ext cx="1521300" cy="576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DM Sans"/>
                <a:ea typeface="DM Sans"/>
                <a:cs typeface="DM Sans"/>
                <a:sym typeface="DM Sans"/>
              </a:rPr>
              <a:t>&lt;write your name here if you need to pop out&gt;</a:t>
            </a:r>
            <a:endParaRPr sz="10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44" name="Google Shape;544;p96"/>
          <p:cNvSpPr/>
          <p:nvPr/>
        </p:nvSpPr>
        <p:spPr>
          <a:xfrm>
            <a:off x="347850" y="3218613"/>
            <a:ext cx="1521300" cy="576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DM Sans"/>
                <a:ea typeface="DM Sans"/>
                <a:cs typeface="DM Sans"/>
                <a:sym typeface="DM Sans"/>
              </a:rPr>
              <a:t>&lt;write your name here if you need to pop out&gt;</a:t>
            </a:r>
            <a:endParaRPr sz="10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45" name="Google Shape;545;p96"/>
          <p:cNvSpPr/>
          <p:nvPr/>
        </p:nvSpPr>
        <p:spPr>
          <a:xfrm>
            <a:off x="335525" y="4441775"/>
            <a:ext cx="1521300" cy="576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DM Sans"/>
                <a:ea typeface="DM Sans"/>
                <a:cs typeface="DM Sans"/>
                <a:sym typeface="DM Sans"/>
              </a:rPr>
              <a:t>&lt;write your name here if you need to pop out&gt;</a:t>
            </a:r>
            <a:endParaRPr sz="10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46" name="Google Shape;546;p96"/>
          <p:cNvSpPr/>
          <p:nvPr/>
        </p:nvSpPr>
        <p:spPr>
          <a:xfrm>
            <a:off x="2127125" y="778675"/>
            <a:ext cx="1974000" cy="576300"/>
          </a:xfrm>
          <a:prstGeom prst="rect">
            <a:avLst/>
          </a:prstGeom>
          <a:solidFill>
            <a:srgbClr val="CCE300">
              <a:alpha val="463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DM Sans"/>
                <a:ea typeface="DM Sans"/>
                <a:cs typeface="DM Sans"/>
                <a:sym typeface="DM Sans"/>
              </a:rPr>
              <a:t>TOPIC ...</a:t>
            </a:r>
            <a:endParaRPr sz="10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47" name="Google Shape;547;p96"/>
          <p:cNvSpPr/>
          <p:nvPr/>
        </p:nvSpPr>
        <p:spPr>
          <a:xfrm>
            <a:off x="2151650" y="1995450"/>
            <a:ext cx="1974000" cy="576300"/>
          </a:xfrm>
          <a:prstGeom prst="rect">
            <a:avLst/>
          </a:prstGeom>
          <a:solidFill>
            <a:srgbClr val="CCE300">
              <a:alpha val="463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DM Sans"/>
                <a:ea typeface="DM Sans"/>
                <a:cs typeface="DM Sans"/>
                <a:sym typeface="DM Sans"/>
              </a:rPr>
              <a:t>TOPIC ...</a:t>
            </a:r>
            <a:endParaRPr sz="10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48" name="Google Shape;548;p96"/>
          <p:cNvSpPr/>
          <p:nvPr/>
        </p:nvSpPr>
        <p:spPr>
          <a:xfrm>
            <a:off x="2127250" y="3218613"/>
            <a:ext cx="1974000" cy="576300"/>
          </a:xfrm>
          <a:prstGeom prst="rect">
            <a:avLst/>
          </a:prstGeom>
          <a:solidFill>
            <a:srgbClr val="CCE300">
              <a:alpha val="463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DM Sans"/>
                <a:ea typeface="DM Sans"/>
                <a:cs typeface="DM Sans"/>
                <a:sym typeface="DM Sans"/>
              </a:rPr>
              <a:t>TOPIC ...</a:t>
            </a:r>
            <a:endParaRPr sz="10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49" name="Google Shape;549;p96"/>
          <p:cNvSpPr/>
          <p:nvPr/>
        </p:nvSpPr>
        <p:spPr>
          <a:xfrm>
            <a:off x="2114925" y="4416125"/>
            <a:ext cx="1974000" cy="576300"/>
          </a:xfrm>
          <a:prstGeom prst="rect">
            <a:avLst/>
          </a:prstGeom>
          <a:solidFill>
            <a:srgbClr val="CCE300">
              <a:alpha val="463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DM Sans"/>
                <a:ea typeface="DM Sans"/>
                <a:cs typeface="DM Sans"/>
                <a:sym typeface="DM Sans"/>
              </a:rPr>
              <a:t>TOPIC ...</a:t>
            </a:r>
            <a:endParaRPr sz="10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50" name="Google Shape;550;p96"/>
          <p:cNvSpPr/>
          <p:nvPr/>
        </p:nvSpPr>
        <p:spPr>
          <a:xfrm>
            <a:off x="347850" y="1550275"/>
            <a:ext cx="8363100" cy="249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DM Sans"/>
                <a:ea typeface="DM Sans"/>
                <a:cs typeface="DM Sans"/>
                <a:sym typeface="DM Sans"/>
              </a:rPr>
              <a:t>10 minute break</a:t>
            </a:r>
            <a:endParaRPr sz="13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51" name="Google Shape;551;p96"/>
          <p:cNvSpPr/>
          <p:nvPr/>
        </p:nvSpPr>
        <p:spPr>
          <a:xfrm>
            <a:off x="347850" y="2760600"/>
            <a:ext cx="8363100" cy="249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DM Sans"/>
                <a:ea typeface="DM Sans"/>
                <a:cs typeface="DM Sans"/>
                <a:sym typeface="DM Sans"/>
              </a:rPr>
              <a:t>10 minute break</a:t>
            </a:r>
            <a:endParaRPr sz="13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52" name="Google Shape;552;p96"/>
          <p:cNvSpPr/>
          <p:nvPr/>
        </p:nvSpPr>
        <p:spPr>
          <a:xfrm>
            <a:off x="347850" y="4003050"/>
            <a:ext cx="8363100" cy="249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DM Sans"/>
                <a:ea typeface="DM Sans"/>
                <a:cs typeface="DM Sans"/>
                <a:sym typeface="DM Sans"/>
              </a:rPr>
              <a:t>10 minute break</a:t>
            </a:r>
            <a:endParaRPr sz="1300"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97A7"/>
        </a:solidFill>
      </p:bgPr>
    </p:bg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97"/>
          <p:cNvSpPr txBox="1"/>
          <p:nvPr>
            <p:ph type="title"/>
          </p:nvPr>
        </p:nvSpPr>
        <p:spPr>
          <a:xfrm>
            <a:off x="0" y="103925"/>
            <a:ext cx="9144000" cy="90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>
                <a:solidFill>
                  <a:schemeClr val="lt2"/>
                </a:solidFill>
              </a:rPr>
              <a:t>Want to learn more?</a:t>
            </a:r>
            <a:endParaRPr sz="3900">
              <a:solidFill>
                <a:schemeClr val="lt2"/>
              </a:solidFill>
            </a:endParaRPr>
          </a:p>
        </p:txBody>
      </p:sp>
      <p:sp>
        <p:nvSpPr>
          <p:cNvPr id="558" name="Google Shape;558;p97"/>
          <p:cNvSpPr txBox="1"/>
          <p:nvPr>
            <p:ph idx="1" type="subTitle"/>
          </p:nvPr>
        </p:nvSpPr>
        <p:spPr>
          <a:xfrm>
            <a:off x="2334300" y="726988"/>
            <a:ext cx="4475400" cy="90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info@theremotecoaches.com</a:t>
            </a:r>
            <a:endParaRPr>
              <a:solidFill>
                <a:srgbClr val="FFFFFF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@RemoteBetter</a:t>
            </a:r>
            <a:endParaRPr>
              <a:solidFill>
                <a:srgbClr val="FFFFFF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559" name="Google Shape;559;p97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2525" y="1532199"/>
            <a:ext cx="1372300" cy="212452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1540000" dist="19050">
              <a:srgbClr val="000000">
                <a:alpha val="50000"/>
              </a:srgbClr>
            </a:outerShdw>
          </a:effectLst>
        </p:spPr>
      </p:pic>
      <p:sp>
        <p:nvSpPr>
          <p:cNvPr id="560" name="Google Shape;560;p97"/>
          <p:cNvSpPr txBox="1"/>
          <p:nvPr/>
        </p:nvSpPr>
        <p:spPr>
          <a:xfrm>
            <a:off x="281025" y="3808725"/>
            <a:ext cx="1974900" cy="57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">
                <a:solidFill>
                  <a:srgbClr val="F3F3F3"/>
                </a:solidFill>
                <a:latin typeface="Rubik"/>
                <a:ea typeface="Rubik"/>
                <a:cs typeface="Rubik"/>
                <a:sym typeface="Rubik"/>
              </a:rPr>
              <a:t>Available on </a:t>
            </a:r>
            <a:r>
              <a:rPr b="1" lang="en" u="sng">
                <a:solidFill>
                  <a:srgbClr val="F3F3F3"/>
                </a:solidFill>
                <a:latin typeface="Rubik"/>
                <a:ea typeface="Rubik"/>
                <a:cs typeface="Rubik"/>
                <a:sym typeface="Rubik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Amazon</a:t>
            </a:r>
            <a:endParaRPr b="1">
              <a:solidFill>
                <a:srgbClr val="F3F3F3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561" name="Google Shape;561;p97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620511" y="2123536"/>
            <a:ext cx="2029275" cy="142922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562" name="Google Shape;562;p97"/>
          <p:cNvSpPr txBox="1"/>
          <p:nvPr/>
        </p:nvSpPr>
        <p:spPr>
          <a:xfrm>
            <a:off x="6459775" y="3716875"/>
            <a:ext cx="2460300" cy="9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solidFill>
                  <a:srgbClr val="F3F3F3"/>
                </a:solidFill>
                <a:latin typeface="Rubik"/>
                <a:ea typeface="Rubik"/>
                <a:cs typeface="Rubik"/>
                <a:sym typeface="Rubik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Remote Facilitation Video Course</a:t>
            </a:r>
            <a:r>
              <a:rPr b="1" lang="en">
                <a:solidFill>
                  <a:srgbClr val="F3F3F3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endParaRPr b="1">
              <a:solidFill>
                <a:srgbClr val="F3F3F3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b="1" lang="en">
                <a:solidFill>
                  <a:srgbClr val="F3F3F3"/>
                </a:solidFill>
                <a:latin typeface="Rubik"/>
                <a:ea typeface="Rubik"/>
                <a:cs typeface="Rubik"/>
                <a:sym typeface="Rubik"/>
              </a:rPr>
              <a:t>(Self study video course)</a:t>
            </a:r>
            <a:endParaRPr b="1">
              <a:solidFill>
                <a:srgbClr val="F3F3F3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563" name="Google Shape;563;p97"/>
          <p:cNvSpPr txBox="1"/>
          <p:nvPr/>
        </p:nvSpPr>
        <p:spPr>
          <a:xfrm>
            <a:off x="7619075" y="4671175"/>
            <a:ext cx="15336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@RemoteBetter</a:t>
            </a:r>
            <a:endParaRPr sz="9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64" name="Google Shape;564;p9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992575" y="4718399"/>
            <a:ext cx="238525" cy="238525"/>
          </a:xfrm>
          <a:prstGeom prst="rect">
            <a:avLst/>
          </a:prstGeom>
          <a:noFill/>
          <a:ln>
            <a:noFill/>
          </a:ln>
        </p:spPr>
      </p:pic>
      <p:sp>
        <p:nvSpPr>
          <p:cNvPr id="565" name="Google Shape;565;p97"/>
          <p:cNvSpPr txBox="1"/>
          <p:nvPr/>
        </p:nvSpPr>
        <p:spPr>
          <a:xfrm>
            <a:off x="2930275" y="3716075"/>
            <a:ext cx="2646000" cy="11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solidFill>
                  <a:srgbClr val="F3F3F3"/>
                </a:solidFill>
                <a:latin typeface="Rubik"/>
                <a:ea typeface="Rubik"/>
                <a:cs typeface="Rubik"/>
                <a:sym typeface="Rubik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The Remote Facilitation Practitioner</a:t>
            </a:r>
            <a:r>
              <a:rPr b="1" lang="en">
                <a:solidFill>
                  <a:srgbClr val="F3F3F3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endParaRPr b="1">
              <a:solidFill>
                <a:srgbClr val="F3F3F3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b="1" lang="en">
                <a:solidFill>
                  <a:srgbClr val="F3F3F3"/>
                </a:solidFill>
                <a:latin typeface="Rubik"/>
                <a:ea typeface="Rubik"/>
                <a:cs typeface="Rubik"/>
                <a:sym typeface="Rubik"/>
              </a:rPr>
              <a:t>(Interactive online course)</a:t>
            </a:r>
            <a:endParaRPr b="1">
              <a:solidFill>
                <a:srgbClr val="F3F3F3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566" name="Google Shape;566;p97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815825" y="2364075"/>
            <a:ext cx="3023881" cy="11505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4200000" dist="571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51C75"/>
        </a:solidFill>
      </p:bgPr>
    </p:bg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83"/>
          <p:cNvSpPr/>
          <p:nvPr/>
        </p:nvSpPr>
        <p:spPr>
          <a:xfrm>
            <a:off x="2343688" y="1155700"/>
            <a:ext cx="4456620" cy="2713500"/>
          </a:xfrm>
          <a:prstGeom prst="cloud">
            <a:avLst/>
          </a:prstGeom>
          <a:solidFill>
            <a:srgbClr val="EEEEEE">
              <a:alpha val="62570"/>
            </a:srgbClr>
          </a:solidFill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Scope One"/>
                <a:ea typeface="Scope One"/>
                <a:cs typeface="Scope One"/>
                <a:sym typeface="Scope One"/>
              </a:rPr>
              <a:t>AGENDA &amp; SESSION RULES VISIBLE</a:t>
            </a:r>
            <a:endParaRPr sz="3000">
              <a:latin typeface="Scope One"/>
              <a:ea typeface="Scope One"/>
              <a:cs typeface="Scope One"/>
              <a:sym typeface="Scope On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84"/>
          <p:cNvSpPr txBox="1"/>
          <p:nvPr/>
        </p:nvSpPr>
        <p:spPr>
          <a:xfrm>
            <a:off x="876025" y="212775"/>
            <a:ext cx="7208400" cy="84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Proxima Nova"/>
                <a:ea typeface="Proxima Nova"/>
                <a:cs typeface="Proxima Nova"/>
                <a:sym typeface="Proxima Nova"/>
              </a:rPr>
              <a:t>AGENDA</a:t>
            </a:r>
            <a:endParaRPr sz="48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70" name="Google Shape;370;p84"/>
          <p:cNvSpPr/>
          <p:nvPr/>
        </p:nvSpPr>
        <p:spPr>
          <a:xfrm>
            <a:off x="1351675" y="1208425"/>
            <a:ext cx="6257100" cy="2368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Proxima Nova"/>
                <a:ea typeface="Proxima Nova"/>
                <a:cs typeface="Proxima Nova"/>
                <a:sym typeface="Proxima Nova"/>
              </a:rPr>
              <a:t>Purpose: Reach agreement on how we budget for the coming quarter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Checkin </a:t>
            </a:r>
            <a:r>
              <a:rPr lang="en">
                <a:highlight>
                  <a:srgbClr val="FAF389"/>
                </a:highlight>
                <a:latin typeface="Proxima Nova"/>
                <a:ea typeface="Proxima Nova"/>
                <a:cs typeface="Proxima Nova"/>
                <a:sym typeface="Proxima Nova"/>
              </a:rPr>
              <a:t>[5 mins]</a:t>
            </a:r>
            <a:endParaRPr>
              <a:highlight>
                <a:srgbClr val="FAF389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Gather options </a:t>
            </a:r>
            <a:r>
              <a:rPr lang="en">
                <a:highlight>
                  <a:srgbClr val="FAF389"/>
                </a:highlight>
                <a:latin typeface="Proxima Nova"/>
                <a:ea typeface="Proxima Nova"/>
                <a:cs typeface="Proxima Nova"/>
                <a:sym typeface="Proxima Nova"/>
              </a:rPr>
              <a:t>[20 mins]</a:t>
            </a:r>
            <a:endParaRPr>
              <a:highlight>
                <a:srgbClr val="FAF389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Choose what we need to optimise for </a:t>
            </a:r>
            <a:r>
              <a:rPr lang="en">
                <a:highlight>
                  <a:srgbClr val="FAF389"/>
                </a:highlight>
                <a:latin typeface="Proxima Nova"/>
                <a:ea typeface="Proxima Nova"/>
                <a:cs typeface="Proxima Nova"/>
                <a:sym typeface="Proxima Nova"/>
              </a:rPr>
              <a:t>[30 mins]</a:t>
            </a:r>
            <a:endParaRPr>
              <a:highlight>
                <a:srgbClr val="FAF389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BREAK [10 mins]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Evaluate pro’s and con’s of each option</a:t>
            </a:r>
            <a:r>
              <a:rPr lang="en">
                <a:highlight>
                  <a:srgbClr val="AFF6D1"/>
                </a:highlight>
                <a:latin typeface="Proxima Nova"/>
                <a:ea typeface="Proxima Nova"/>
                <a:cs typeface="Proxima Nova"/>
                <a:sym typeface="Proxima Nova"/>
              </a:rPr>
              <a:t> [45 mins]</a:t>
            </a:r>
            <a:endParaRPr>
              <a:highlight>
                <a:srgbClr val="AFF6D1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Decide next steps and close </a:t>
            </a:r>
            <a:r>
              <a:rPr lang="en">
                <a:highlight>
                  <a:srgbClr val="AFF6D1"/>
                </a:highlight>
                <a:latin typeface="Proxima Nova"/>
                <a:ea typeface="Proxima Nova"/>
                <a:cs typeface="Proxima Nova"/>
                <a:sym typeface="Proxima Nova"/>
              </a:rPr>
              <a:t>[20 mins]</a:t>
            </a:r>
            <a:endParaRPr>
              <a:highlight>
                <a:srgbClr val="AFF6D1"/>
              </a:highlight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71" name="Google Shape;371;p84"/>
          <p:cNvSpPr txBox="1"/>
          <p:nvPr/>
        </p:nvSpPr>
        <p:spPr>
          <a:xfrm>
            <a:off x="5548613" y="4000437"/>
            <a:ext cx="879900" cy="80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latin typeface="Open Sans"/>
                <a:ea typeface="Open Sans"/>
                <a:cs typeface="Open Sans"/>
                <a:sym typeface="Open Sans"/>
              </a:rPr>
              <a:t>?</a:t>
            </a:r>
            <a:endParaRPr b="1" sz="48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2" name="Google Shape;372;p84"/>
          <p:cNvSpPr txBox="1"/>
          <p:nvPr/>
        </p:nvSpPr>
        <p:spPr>
          <a:xfrm>
            <a:off x="6428513" y="4000437"/>
            <a:ext cx="879900" cy="80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latin typeface="Open Sans"/>
                <a:ea typeface="Open Sans"/>
                <a:cs typeface="Open Sans"/>
                <a:sym typeface="Open Sans"/>
              </a:rPr>
              <a:t>?</a:t>
            </a:r>
            <a:endParaRPr b="1" sz="48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73" name="Google Shape;373;p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5588" y="3925442"/>
            <a:ext cx="840900" cy="84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8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52813" y="3918797"/>
            <a:ext cx="840900" cy="84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8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62563" y="3886442"/>
            <a:ext cx="908401" cy="908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85"/>
          <p:cNvSpPr/>
          <p:nvPr/>
        </p:nvSpPr>
        <p:spPr>
          <a:xfrm>
            <a:off x="-921375" y="668250"/>
            <a:ext cx="1157400" cy="627600"/>
          </a:xfrm>
          <a:prstGeom prst="rect">
            <a:avLst/>
          </a:prstGeom>
          <a:solidFill>
            <a:srgbClr val="351C75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Timezone 1</a:t>
            </a:r>
            <a:r>
              <a:rPr lang="en" sz="9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: 10h30- 11h20</a:t>
            </a:r>
            <a:endParaRPr sz="9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Timezone 2: </a:t>
            </a:r>
            <a:r>
              <a:rPr lang="en" sz="9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11h30-12h3</a:t>
            </a:r>
            <a:endParaRPr sz="9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1" name="Google Shape;381;p85"/>
          <p:cNvSpPr/>
          <p:nvPr/>
        </p:nvSpPr>
        <p:spPr>
          <a:xfrm>
            <a:off x="-921375" y="1687375"/>
            <a:ext cx="1157400" cy="627600"/>
          </a:xfrm>
          <a:prstGeom prst="rect">
            <a:avLst/>
          </a:prstGeom>
          <a:solidFill>
            <a:srgbClr val="351C75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Timezone 1</a:t>
            </a:r>
            <a:r>
              <a:rPr lang="en" sz="9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: 11h50- 12h30</a:t>
            </a:r>
            <a:endParaRPr sz="9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Timezone 2</a:t>
            </a:r>
            <a:r>
              <a:rPr lang="en" sz="9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: 12h50-13h30</a:t>
            </a:r>
            <a:endParaRPr sz="9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2" name="Google Shape;382;p85"/>
          <p:cNvSpPr/>
          <p:nvPr/>
        </p:nvSpPr>
        <p:spPr>
          <a:xfrm>
            <a:off x="-909175" y="2682725"/>
            <a:ext cx="1157400" cy="627600"/>
          </a:xfrm>
          <a:prstGeom prst="rect">
            <a:avLst/>
          </a:prstGeom>
          <a:solidFill>
            <a:srgbClr val="351C75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Timezone 1</a:t>
            </a:r>
            <a:r>
              <a:rPr lang="en" sz="9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: 12h30- 13h15</a:t>
            </a:r>
            <a:endParaRPr sz="9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9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Timezone 2</a:t>
            </a:r>
            <a:r>
              <a:rPr lang="en" sz="9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  <a:endParaRPr sz="9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13h30-14h15</a:t>
            </a:r>
            <a:endParaRPr sz="9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3" name="Google Shape;383;p85"/>
          <p:cNvSpPr/>
          <p:nvPr/>
        </p:nvSpPr>
        <p:spPr>
          <a:xfrm>
            <a:off x="-909175" y="3678075"/>
            <a:ext cx="1157400" cy="627600"/>
          </a:xfrm>
          <a:prstGeom prst="rect">
            <a:avLst/>
          </a:prstGeom>
          <a:solidFill>
            <a:srgbClr val="351C75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Timezone 1</a:t>
            </a:r>
            <a:r>
              <a:rPr lang="en" sz="9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: 13h30- 15h00</a:t>
            </a:r>
            <a:endParaRPr sz="9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Timezone 2</a:t>
            </a:r>
            <a:r>
              <a:rPr lang="en" sz="9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:  14h30-16h00</a:t>
            </a:r>
            <a:endParaRPr sz="9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4" name="Google Shape;384;p85"/>
          <p:cNvSpPr/>
          <p:nvPr/>
        </p:nvSpPr>
        <p:spPr>
          <a:xfrm>
            <a:off x="339175" y="138775"/>
            <a:ext cx="1538400" cy="4323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4437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A</a:t>
            </a:r>
            <a:r>
              <a:rPr lang="en">
                <a:latin typeface="Open Sans"/>
                <a:ea typeface="Open Sans"/>
                <a:cs typeface="Open Sans"/>
                <a:sym typeface="Open Sans"/>
              </a:rPr>
              <a:t>way From Keyboard ⌨︎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5" name="Google Shape;385;p85"/>
          <p:cNvSpPr/>
          <p:nvPr/>
        </p:nvSpPr>
        <p:spPr>
          <a:xfrm>
            <a:off x="-1784775" y="668250"/>
            <a:ext cx="776100" cy="6276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6" name="Google Shape;386;p85"/>
          <p:cNvSpPr/>
          <p:nvPr/>
        </p:nvSpPr>
        <p:spPr>
          <a:xfrm>
            <a:off x="-1784775" y="1687388"/>
            <a:ext cx="776100" cy="6276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7" name="Google Shape;387;p85"/>
          <p:cNvSpPr/>
          <p:nvPr/>
        </p:nvSpPr>
        <p:spPr>
          <a:xfrm>
            <a:off x="-1784775" y="2682726"/>
            <a:ext cx="776100" cy="6276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8" name="Google Shape;388;p85"/>
          <p:cNvSpPr/>
          <p:nvPr/>
        </p:nvSpPr>
        <p:spPr>
          <a:xfrm>
            <a:off x="-1784775" y="3678064"/>
            <a:ext cx="776100" cy="6276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9" name="Google Shape;389;p85"/>
          <p:cNvSpPr/>
          <p:nvPr/>
        </p:nvSpPr>
        <p:spPr>
          <a:xfrm>
            <a:off x="6686761" y="138775"/>
            <a:ext cx="1974000" cy="432300"/>
          </a:xfrm>
          <a:prstGeom prst="rect">
            <a:avLst/>
          </a:prstGeom>
          <a:solidFill>
            <a:srgbClr val="CCE3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Done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0" name="Google Shape;390;p85"/>
          <p:cNvSpPr/>
          <p:nvPr/>
        </p:nvSpPr>
        <p:spPr>
          <a:xfrm>
            <a:off x="4406943" y="138775"/>
            <a:ext cx="1974000" cy="432300"/>
          </a:xfrm>
          <a:prstGeom prst="rect">
            <a:avLst/>
          </a:prstGeom>
          <a:solidFill>
            <a:srgbClr val="CCE3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Discussing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1" name="Google Shape;391;p85"/>
          <p:cNvSpPr/>
          <p:nvPr/>
        </p:nvSpPr>
        <p:spPr>
          <a:xfrm>
            <a:off x="2127125" y="138775"/>
            <a:ext cx="1974000" cy="432300"/>
          </a:xfrm>
          <a:prstGeom prst="rect">
            <a:avLst/>
          </a:prstGeom>
          <a:solidFill>
            <a:srgbClr val="CCE3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To Discuss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2" name="Google Shape;392;p85"/>
          <p:cNvSpPr/>
          <p:nvPr/>
        </p:nvSpPr>
        <p:spPr>
          <a:xfrm>
            <a:off x="347725" y="778675"/>
            <a:ext cx="1521300" cy="576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DM Sans"/>
                <a:ea typeface="DM Sans"/>
                <a:cs typeface="DM Sans"/>
                <a:sym typeface="DM Sans"/>
              </a:rPr>
              <a:t>&lt;write your name here if you need to pop out&gt;</a:t>
            </a:r>
            <a:endParaRPr sz="10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93" name="Google Shape;393;p85"/>
          <p:cNvSpPr/>
          <p:nvPr/>
        </p:nvSpPr>
        <p:spPr>
          <a:xfrm>
            <a:off x="323325" y="1797825"/>
            <a:ext cx="1521300" cy="576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DM Sans"/>
                <a:ea typeface="DM Sans"/>
                <a:cs typeface="DM Sans"/>
                <a:sym typeface="DM Sans"/>
              </a:rPr>
              <a:t>&lt;write your name here if you need to pop out&gt;</a:t>
            </a:r>
            <a:endParaRPr sz="10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94" name="Google Shape;394;p85"/>
          <p:cNvSpPr/>
          <p:nvPr/>
        </p:nvSpPr>
        <p:spPr>
          <a:xfrm>
            <a:off x="347725" y="2793175"/>
            <a:ext cx="1521300" cy="576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DM Sans"/>
                <a:ea typeface="DM Sans"/>
                <a:cs typeface="DM Sans"/>
                <a:sym typeface="DM Sans"/>
              </a:rPr>
              <a:t>&lt;write your name here if you need to pop out&gt;</a:t>
            </a:r>
            <a:endParaRPr sz="10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95" name="Google Shape;395;p85"/>
          <p:cNvSpPr/>
          <p:nvPr/>
        </p:nvSpPr>
        <p:spPr>
          <a:xfrm>
            <a:off x="347725" y="3814175"/>
            <a:ext cx="1521300" cy="576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DM Sans"/>
                <a:ea typeface="DM Sans"/>
                <a:cs typeface="DM Sans"/>
                <a:sym typeface="DM Sans"/>
              </a:rPr>
              <a:t>&lt;write your name here if you need to pop out&gt;</a:t>
            </a:r>
            <a:endParaRPr sz="10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96" name="Google Shape;396;p85"/>
          <p:cNvSpPr/>
          <p:nvPr/>
        </p:nvSpPr>
        <p:spPr>
          <a:xfrm>
            <a:off x="4406950" y="778675"/>
            <a:ext cx="1974000" cy="576300"/>
          </a:xfrm>
          <a:prstGeom prst="rect">
            <a:avLst/>
          </a:prstGeom>
          <a:solidFill>
            <a:srgbClr val="CCE300">
              <a:alpha val="463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DM Sans"/>
                <a:ea typeface="DM Sans"/>
                <a:cs typeface="DM Sans"/>
                <a:sym typeface="DM Sans"/>
              </a:rPr>
              <a:t>TOPIC ...</a:t>
            </a:r>
            <a:endParaRPr sz="10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97" name="Google Shape;397;p85"/>
          <p:cNvSpPr/>
          <p:nvPr/>
        </p:nvSpPr>
        <p:spPr>
          <a:xfrm>
            <a:off x="2127125" y="1797825"/>
            <a:ext cx="1974000" cy="576300"/>
          </a:xfrm>
          <a:prstGeom prst="rect">
            <a:avLst/>
          </a:prstGeom>
          <a:solidFill>
            <a:srgbClr val="CCE300">
              <a:alpha val="463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DM Sans"/>
                <a:ea typeface="DM Sans"/>
                <a:cs typeface="DM Sans"/>
                <a:sym typeface="DM Sans"/>
              </a:rPr>
              <a:t>TOPIC ...</a:t>
            </a:r>
            <a:endParaRPr sz="10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98" name="Google Shape;398;p85"/>
          <p:cNvSpPr/>
          <p:nvPr/>
        </p:nvSpPr>
        <p:spPr>
          <a:xfrm>
            <a:off x="2127125" y="2793175"/>
            <a:ext cx="1974000" cy="576300"/>
          </a:xfrm>
          <a:prstGeom prst="rect">
            <a:avLst/>
          </a:prstGeom>
          <a:solidFill>
            <a:srgbClr val="CCE300">
              <a:alpha val="463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DM Sans"/>
                <a:ea typeface="DM Sans"/>
                <a:cs typeface="DM Sans"/>
                <a:sym typeface="DM Sans"/>
              </a:rPr>
              <a:t>TOPIC ...</a:t>
            </a:r>
            <a:endParaRPr sz="10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99" name="Google Shape;399;p85"/>
          <p:cNvSpPr/>
          <p:nvPr/>
        </p:nvSpPr>
        <p:spPr>
          <a:xfrm>
            <a:off x="2127125" y="3788525"/>
            <a:ext cx="1974000" cy="576300"/>
          </a:xfrm>
          <a:prstGeom prst="rect">
            <a:avLst/>
          </a:prstGeom>
          <a:solidFill>
            <a:srgbClr val="CCE300">
              <a:alpha val="463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DM Sans"/>
                <a:ea typeface="DM Sans"/>
                <a:cs typeface="DM Sans"/>
                <a:sym typeface="DM Sans"/>
              </a:rPr>
              <a:t>TOPIC ...</a:t>
            </a:r>
            <a:endParaRPr sz="1000"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3956"/>
        </a:solidFill>
      </p:bgPr>
    </p:bg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86"/>
          <p:cNvSpPr txBox="1"/>
          <p:nvPr/>
        </p:nvSpPr>
        <p:spPr>
          <a:xfrm>
            <a:off x="4037750" y="0"/>
            <a:ext cx="5106300" cy="102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" sz="3200">
                <a:latin typeface="DM Sans"/>
                <a:ea typeface="DM Sans"/>
                <a:cs typeface="DM Sans"/>
                <a:sym typeface="DM Sans"/>
              </a:rPr>
              <a:t>Create a queue</a:t>
            </a:r>
            <a:endParaRPr b="1" sz="32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05" name="Google Shape;405;p86"/>
          <p:cNvSpPr txBox="1"/>
          <p:nvPr/>
        </p:nvSpPr>
        <p:spPr>
          <a:xfrm>
            <a:off x="4986675" y="1607725"/>
            <a:ext cx="3360000" cy="229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Instructions:</a:t>
            </a:r>
            <a:endParaRPr sz="23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While we discuss this topic, if you would like to share something, simply put a “q” in the chat.</a:t>
            </a:r>
            <a:endParaRPr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br>
              <a:rPr lang="en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</a:br>
            <a:r>
              <a:rPr lang="en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That way we’ll know who’s next and don’t need to “call” people out.</a:t>
            </a:r>
            <a:endParaRPr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406" name="Google Shape;406;p86"/>
          <p:cNvPicPr preferRelativeResize="0"/>
          <p:nvPr/>
        </p:nvPicPr>
        <p:blipFill rotWithShape="1">
          <a:blip r:embed="rId3">
            <a:alphaModFix/>
          </a:blip>
          <a:srcRect b="0" l="0" r="55842" t="0"/>
          <a:stretch/>
        </p:blipFill>
        <p:spPr>
          <a:xfrm>
            <a:off x="0" y="0"/>
            <a:ext cx="403774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D966"/>
        </a:solidFill>
      </p:bgPr>
    </p:bg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87"/>
          <p:cNvSpPr txBox="1"/>
          <p:nvPr/>
        </p:nvSpPr>
        <p:spPr>
          <a:xfrm>
            <a:off x="60150" y="0"/>
            <a:ext cx="9023700" cy="5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DM Sans"/>
                <a:ea typeface="DM Sans"/>
                <a:cs typeface="DM Sans"/>
                <a:sym typeface="DM Sans"/>
              </a:rPr>
              <a:t>Follow the arrows</a:t>
            </a:r>
            <a:endParaRPr b="1" sz="2100">
              <a:latin typeface="DM Sans"/>
              <a:ea typeface="DM Sans"/>
              <a:cs typeface="DM Sans"/>
              <a:sym typeface="DM Sans"/>
            </a:endParaRPr>
          </a:p>
          <a:p>
            <a:pPr indent="0" lvl="0" marL="457200" rtl="0" algn="ctr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b="1" sz="21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12" name="Google Shape;412;p87"/>
          <p:cNvSpPr/>
          <p:nvPr/>
        </p:nvSpPr>
        <p:spPr>
          <a:xfrm>
            <a:off x="145725" y="759900"/>
            <a:ext cx="1354200" cy="885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3" name="Google Shape;413;p87"/>
          <p:cNvSpPr/>
          <p:nvPr/>
        </p:nvSpPr>
        <p:spPr>
          <a:xfrm>
            <a:off x="145725" y="1779250"/>
            <a:ext cx="1354200" cy="885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4" name="Google Shape;414;p87"/>
          <p:cNvSpPr/>
          <p:nvPr/>
        </p:nvSpPr>
        <p:spPr>
          <a:xfrm>
            <a:off x="145725" y="2798600"/>
            <a:ext cx="1354200" cy="885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5" name="Google Shape;415;p87"/>
          <p:cNvSpPr/>
          <p:nvPr/>
        </p:nvSpPr>
        <p:spPr>
          <a:xfrm>
            <a:off x="145725" y="3817950"/>
            <a:ext cx="1354200" cy="885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 question is...</a:t>
            </a:r>
            <a:endParaRPr/>
          </a:p>
        </p:txBody>
      </p:sp>
      <p:sp>
        <p:nvSpPr>
          <p:cNvPr id="416" name="Google Shape;416;p87"/>
          <p:cNvSpPr/>
          <p:nvPr/>
        </p:nvSpPr>
        <p:spPr>
          <a:xfrm>
            <a:off x="1633350" y="759900"/>
            <a:ext cx="1354200" cy="885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" name="Google Shape;417;p87"/>
          <p:cNvSpPr/>
          <p:nvPr/>
        </p:nvSpPr>
        <p:spPr>
          <a:xfrm>
            <a:off x="1633350" y="1779250"/>
            <a:ext cx="1354200" cy="885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" name="Google Shape;418;p87"/>
          <p:cNvSpPr/>
          <p:nvPr/>
        </p:nvSpPr>
        <p:spPr>
          <a:xfrm>
            <a:off x="1633350" y="2798600"/>
            <a:ext cx="1354200" cy="885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9" name="Google Shape;419;p87"/>
          <p:cNvSpPr/>
          <p:nvPr/>
        </p:nvSpPr>
        <p:spPr>
          <a:xfrm>
            <a:off x="1633350" y="3817950"/>
            <a:ext cx="1354200" cy="885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0" name="Google Shape;420;p87"/>
          <p:cNvSpPr/>
          <p:nvPr/>
        </p:nvSpPr>
        <p:spPr>
          <a:xfrm>
            <a:off x="6050325" y="759900"/>
            <a:ext cx="1354200" cy="885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" name="Google Shape;421;p87"/>
          <p:cNvSpPr/>
          <p:nvPr/>
        </p:nvSpPr>
        <p:spPr>
          <a:xfrm>
            <a:off x="6050325" y="1779250"/>
            <a:ext cx="1354200" cy="885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" name="Google Shape;422;p87"/>
          <p:cNvSpPr/>
          <p:nvPr/>
        </p:nvSpPr>
        <p:spPr>
          <a:xfrm>
            <a:off x="6050325" y="2798600"/>
            <a:ext cx="1354200" cy="885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3" name="Google Shape;423;p87"/>
          <p:cNvSpPr/>
          <p:nvPr/>
        </p:nvSpPr>
        <p:spPr>
          <a:xfrm>
            <a:off x="6050325" y="3817950"/>
            <a:ext cx="1354200" cy="885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4" name="Google Shape;424;p87"/>
          <p:cNvSpPr/>
          <p:nvPr/>
        </p:nvSpPr>
        <p:spPr>
          <a:xfrm>
            <a:off x="7537950" y="759900"/>
            <a:ext cx="1354200" cy="885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5" name="Google Shape;425;p87"/>
          <p:cNvSpPr/>
          <p:nvPr/>
        </p:nvSpPr>
        <p:spPr>
          <a:xfrm>
            <a:off x="7537950" y="1779250"/>
            <a:ext cx="1354200" cy="885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6" name="Google Shape;426;p87"/>
          <p:cNvSpPr/>
          <p:nvPr/>
        </p:nvSpPr>
        <p:spPr>
          <a:xfrm>
            <a:off x="7537950" y="2798600"/>
            <a:ext cx="1354200" cy="885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7" name="Google Shape;427;p87"/>
          <p:cNvSpPr/>
          <p:nvPr/>
        </p:nvSpPr>
        <p:spPr>
          <a:xfrm>
            <a:off x="7537950" y="3817950"/>
            <a:ext cx="1354200" cy="885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8" name="Google Shape;428;p87"/>
          <p:cNvSpPr/>
          <p:nvPr/>
        </p:nvSpPr>
        <p:spPr>
          <a:xfrm>
            <a:off x="4574163" y="759900"/>
            <a:ext cx="1354200" cy="885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9" name="Google Shape;429;p87"/>
          <p:cNvSpPr/>
          <p:nvPr/>
        </p:nvSpPr>
        <p:spPr>
          <a:xfrm>
            <a:off x="3098013" y="759900"/>
            <a:ext cx="1354200" cy="885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0" name="Google Shape;430;p87"/>
          <p:cNvSpPr/>
          <p:nvPr/>
        </p:nvSpPr>
        <p:spPr>
          <a:xfrm>
            <a:off x="4579900" y="3817950"/>
            <a:ext cx="1354200" cy="885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1" name="Google Shape;431;p87"/>
          <p:cNvSpPr/>
          <p:nvPr/>
        </p:nvSpPr>
        <p:spPr>
          <a:xfrm>
            <a:off x="3103750" y="3817950"/>
            <a:ext cx="1354200" cy="885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2" name="Google Shape;432;p87"/>
          <p:cNvSpPr/>
          <p:nvPr/>
        </p:nvSpPr>
        <p:spPr>
          <a:xfrm>
            <a:off x="3120988" y="1779250"/>
            <a:ext cx="2807400" cy="1926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&lt;type a question you would like to explore here&gt;</a:t>
            </a:r>
            <a:endParaRPr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We’ll discuss our thoughts by following the arrows</a:t>
            </a:r>
            <a:endParaRPr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33" name="Google Shape;433;p87"/>
          <p:cNvSpPr/>
          <p:nvPr/>
        </p:nvSpPr>
        <p:spPr>
          <a:xfrm>
            <a:off x="1189850" y="361225"/>
            <a:ext cx="867000" cy="303900"/>
          </a:xfrm>
          <a:prstGeom prst="curvedDown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4" name="Google Shape;434;p87"/>
          <p:cNvSpPr/>
          <p:nvPr/>
        </p:nvSpPr>
        <p:spPr>
          <a:xfrm>
            <a:off x="4189875" y="405525"/>
            <a:ext cx="867000" cy="303900"/>
          </a:xfrm>
          <a:prstGeom prst="curvedDown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5" name="Google Shape;435;p87"/>
          <p:cNvSpPr/>
          <p:nvPr/>
        </p:nvSpPr>
        <p:spPr>
          <a:xfrm>
            <a:off x="7094950" y="361225"/>
            <a:ext cx="867000" cy="303900"/>
          </a:xfrm>
          <a:prstGeom prst="curvedDown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6" name="Google Shape;436;p87"/>
          <p:cNvSpPr/>
          <p:nvPr/>
        </p:nvSpPr>
        <p:spPr>
          <a:xfrm flipH="1" rot="10800000">
            <a:off x="2601000" y="4740750"/>
            <a:ext cx="867000" cy="303900"/>
          </a:xfrm>
          <a:prstGeom prst="curvedDown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7" name="Google Shape;437;p87"/>
          <p:cNvSpPr/>
          <p:nvPr/>
        </p:nvSpPr>
        <p:spPr>
          <a:xfrm flipH="1" rot="10800000">
            <a:off x="5518750" y="4740750"/>
            <a:ext cx="867000" cy="303900"/>
          </a:xfrm>
          <a:prstGeom prst="curvedDown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51C75"/>
        </a:solidFill>
      </p:bgPr>
    </p:bg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88"/>
          <p:cNvSpPr/>
          <p:nvPr/>
        </p:nvSpPr>
        <p:spPr>
          <a:xfrm>
            <a:off x="1932100" y="1044038"/>
            <a:ext cx="5279796" cy="3055428"/>
          </a:xfrm>
          <a:prstGeom prst="cloud">
            <a:avLst/>
          </a:prstGeom>
          <a:solidFill>
            <a:srgbClr val="EEEEEE">
              <a:alpha val="62570"/>
            </a:srgbClr>
          </a:solidFill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Scope One"/>
                <a:ea typeface="Scope One"/>
                <a:cs typeface="Scope One"/>
                <a:sym typeface="Scope One"/>
              </a:rPr>
              <a:t>CO-CREATE VISUAL DOCUMENTATION</a:t>
            </a:r>
            <a:endParaRPr sz="3000">
              <a:latin typeface="Scope One"/>
              <a:ea typeface="Scope One"/>
              <a:cs typeface="Scope One"/>
              <a:sym typeface="Scope On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7" name="Google Shape;447;p89"/>
          <p:cNvCxnSpPr/>
          <p:nvPr/>
        </p:nvCxnSpPr>
        <p:spPr>
          <a:xfrm>
            <a:off x="708890" y="2190050"/>
            <a:ext cx="8013900" cy="249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48" name="Google Shape;448;p89"/>
          <p:cNvCxnSpPr/>
          <p:nvPr/>
        </p:nvCxnSpPr>
        <p:spPr>
          <a:xfrm>
            <a:off x="729150" y="3997750"/>
            <a:ext cx="7973400" cy="354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49" name="Google Shape;449;p89"/>
          <p:cNvSpPr txBox="1"/>
          <p:nvPr/>
        </p:nvSpPr>
        <p:spPr>
          <a:xfrm>
            <a:off x="1485225" y="-12712"/>
            <a:ext cx="6019500" cy="5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Raleway"/>
                <a:ea typeface="Raleway"/>
                <a:cs typeface="Raleway"/>
                <a:sym typeface="Raleway"/>
              </a:rPr>
              <a:t>Planning for the next 2 weeks</a:t>
            </a:r>
            <a:endParaRPr sz="18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50" name="Google Shape;450;p89"/>
          <p:cNvSpPr/>
          <p:nvPr/>
        </p:nvSpPr>
        <p:spPr>
          <a:xfrm>
            <a:off x="8037625" y="119475"/>
            <a:ext cx="1005275" cy="330825"/>
          </a:xfrm>
          <a:prstGeom prst="flowChartOffpageConnector">
            <a:avLst/>
          </a:prstGeom>
          <a:solidFill>
            <a:srgbClr val="EFEFE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Nunito"/>
                <a:ea typeface="Nunito"/>
                <a:cs typeface="Nunito"/>
                <a:sym typeface="Nunito"/>
              </a:rPr>
              <a:t>10 mins</a:t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51" name="Google Shape;451;p89"/>
          <p:cNvSpPr/>
          <p:nvPr/>
        </p:nvSpPr>
        <p:spPr>
          <a:xfrm>
            <a:off x="-788425" y="300350"/>
            <a:ext cx="1005300" cy="938700"/>
          </a:xfrm>
          <a:prstGeom prst="rect">
            <a:avLst/>
          </a:prstGeom>
          <a:solidFill>
            <a:srgbClr val="00C7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52" name="Google Shape;452;p89"/>
          <p:cNvSpPr/>
          <p:nvPr/>
        </p:nvSpPr>
        <p:spPr>
          <a:xfrm>
            <a:off x="3842575" y="2999400"/>
            <a:ext cx="1005300" cy="938700"/>
          </a:xfrm>
          <a:prstGeom prst="rect">
            <a:avLst/>
          </a:prstGeom>
          <a:solidFill>
            <a:srgbClr val="00C7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This really big thing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53" name="Google Shape;453;p89"/>
          <p:cNvSpPr/>
          <p:nvPr/>
        </p:nvSpPr>
        <p:spPr>
          <a:xfrm>
            <a:off x="-859575" y="1733275"/>
            <a:ext cx="1005300" cy="938700"/>
          </a:xfrm>
          <a:prstGeom prst="rect">
            <a:avLst/>
          </a:prstGeom>
          <a:solidFill>
            <a:srgbClr val="AFF6D1">
              <a:alpha val="58099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54" name="Google Shape;454;p89"/>
          <p:cNvSpPr/>
          <p:nvPr/>
        </p:nvSpPr>
        <p:spPr>
          <a:xfrm>
            <a:off x="-707175" y="1885675"/>
            <a:ext cx="1005300" cy="938700"/>
          </a:xfrm>
          <a:prstGeom prst="rect">
            <a:avLst/>
          </a:prstGeom>
          <a:solidFill>
            <a:srgbClr val="AFF6D1">
              <a:alpha val="58099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55" name="Google Shape;455;p89"/>
          <p:cNvSpPr/>
          <p:nvPr/>
        </p:nvSpPr>
        <p:spPr>
          <a:xfrm>
            <a:off x="-859575" y="3393700"/>
            <a:ext cx="1005300" cy="938700"/>
          </a:xfrm>
          <a:prstGeom prst="rect">
            <a:avLst/>
          </a:prstGeom>
          <a:solidFill>
            <a:srgbClr val="FAF38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56" name="Google Shape;456;p89"/>
          <p:cNvSpPr/>
          <p:nvPr/>
        </p:nvSpPr>
        <p:spPr>
          <a:xfrm>
            <a:off x="-707175" y="3546100"/>
            <a:ext cx="1005300" cy="938700"/>
          </a:xfrm>
          <a:prstGeom prst="rect">
            <a:avLst/>
          </a:prstGeom>
          <a:solidFill>
            <a:srgbClr val="FAF38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57" name="Google Shape;457;p89"/>
          <p:cNvSpPr txBox="1"/>
          <p:nvPr/>
        </p:nvSpPr>
        <p:spPr>
          <a:xfrm>
            <a:off x="480825" y="4445350"/>
            <a:ext cx="8028300" cy="6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666666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We’ll co-create a visual representation of our plan above</a:t>
            </a:r>
            <a:endParaRPr sz="1600">
              <a:solidFill>
                <a:srgbClr val="666666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2" name="Google Shape;462;p90"/>
          <p:cNvCxnSpPr/>
          <p:nvPr/>
        </p:nvCxnSpPr>
        <p:spPr>
          <a:xfrm>
            <a:off x="708890" y="2190050"/>
            <a:ext cx="8013900" cy="249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63" name="Google Shape;463;p90"/>
          <p:cNvCxnSpPr/>
          <p:nvPr/>
        </p:nvCxnSpPr>
        <p:spPr>
          <a:xfrm>
            <a:off x="729150" y="3997750"/>
            <a:ext cx="7973400" cy="354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64" name="Google Shape;464;p90"/>
          <p:cNvSpPr txBox="1"/>
          <p:nvPr/>
        </p:nvSpPr>
        <p:spPr>
          <a:xfrm>
            <a:off x="1551800" y="0"/>
            <a:ext cx="6019500" cy="5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Raleway"/>
                <a:ea typeface="Raleway"/>
                <a:cs typeface="Raleway"/>
                <a:sym typeface="Raleway"/>
              </a:rPr>
              <a:t>Planning for the next 2 weeks</a:t>
            </a:r>
            <a:endParaRPr sz="18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65" name="Google Shape;465;p90"/>
          <p:cNvSpPr/>
          <p:nvPr/>
        </p:nvSpPr>
        <p:spPr>
          <a:xfrm>
            <a:off x="8037625" y="119475"/>
            <a:ext cx="1005275" cy="330825"/>
          </a:xfrm>
          <a:prstGeom prst="flowChartOffpageConnector">
            <a:avLst/>
          </a:prstGeom>
          <a:solidFill>
            <a:srgbClr val="EFEFE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Nunito"/>
                <a:ea typeface="Nunito"/>
                <a:cs typeface="Nunito"/>
                <a:sym typeface="Nunito"/>
              </a:rPr>
              <a:t>10 mins</a:t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66" name="Google Shape;466;p90"/>
          <p:cNvSpPr/>
          <p:nvPr/>
        </p:nvSpPr>
        <p:spPr>
          <a:xfrm>
            <a:off x="-788425" y="300350"/>
            <a:ext cx="1005300" cy="938700"/>
          </a:xfrm>
          <a:prstGeom prst="rect">
            <a:avLst/>
          </a:prstGeom>
          <a:solidFill>
            <a:srgbClr val="00C7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67" name="Google Shape;467;p90"/>
          <p:cNvSpPr/>
          <p:nvPr/>
        </p:nvSpPr>
        <p:spPr>
          <a:xfrm>
            <a:off x="1088600" y="1029750"/>
            <a:ext cx="1005300" cy="938700"/>
          </a:xfrm>
          <a:prstGeom prst="rect">
            <a:avLst/>
          </a:prstGeom>
          <a:solidFill>
            <a:srgbClr val="00C7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68" name="Google Shape;468;p90"/>
          <p:cNvSpPr/>
          <p:nvPr/>
        </p:nvSpPr>
        <p:spPr>
          <a:xfrm>
            <a:off x="5185500" y="1180800"/>
            <a:ext cx="1005300" cy="938700"/>
          </a:xfrm>
          <a:prstGeom prst="rect">
            <a:avLst/>
          </a:prstGeom>
          <a:solidFill>
            <a:srgbClr val="00C7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Tom is on leave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69" name="Google Shape;469;p90"/>
          <p:cNvSpPr/>
          <p:nvPr/>
        </p:nvSpPr>
        <p:spPr>
          <a:xfrm>
            <a:off x="-859575" y="1733275"/>
            <a:ext cx="1005300" cy="938700"/>
          </a:xfrm>
          <a:prstGeom prst="rect">
            <a:avLst/>
          </a:prstGeom>
          <a:solidFill>
            <a:srgbClr val="AFF6D1">
              <a:alpha val="58099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70" name="Google Shape;470;p90"/>
          <p:cNvSpPr/>
          <p:nvPr/>
        </p:nvSpPr>
        <p:spPr>
          <a:xfrm>
            <a:off x="6933100" y="2976675"/>
            <a:ext cx="1211700" cy="938700"/>
          </a:xfrm>
          <a:prstGeom prst="rect">
            <a:avLst/>
          </a:prstGeom>
          <a:solidFill>
            <a:srgbClr val="AFF6D1">
              <a:alpha val="58099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Ready for release to beta testers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71" name="Google Shape;471;p90"/>
          <p:cNvSpPr/>
          <p:nvPr/>
        </p:nvSpPr>
        <p:spPr>
          <a:xfrm>
            <a:off x="708900" y="2976675"/>
            <a:ext cx="1318500" cy="938700"/>
          </a:xfrm>
          <a:prstGeom prst="rect">
            <a:avLst/>
          </a:prstGeom>
          <a:solidFill>
            <a:srgbClr val="AFF6D1">
              <a:alpha val="58099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User testing: </a:t>
            </a:r>
            <a:r>
              <a:rPr b="1" lang="en">
                <a:latin typeface="Proxima Nova"/>
                <a:ea typeface="Proxima Nova"/>
                <a:cs typeface="Proxima Nova"/>
                <a:sym typeface="Proxima Nova"/>
              </a:rPr>
              <a:t>Action schedule with Thabo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72" name="Google Shape;472;p90"/>
          <p:cNvSpPr/>
          <p:nvPr/>
        </p:nvSpPr>
        <p:spPr>
          <a:xfrm>
            <a:off x="-859575" y="3393700"/>
            <a:ext cx="1005300" cy="938700"/>
          </a:xfrm>
          <a:prstGeom prst="rect">
            <a:avLst/>
          </a:prstGeom>
          <a:solidFill>
            <a:srgbClr val="FAF38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73" name="Google Shape;473;p90"/>
          <p:cNvSpPr/>
          <p:nvPr/>
        </p:nvSpPr>
        <p:spPr>
          <a:xfrm>
            <a:off x="7327200" y="1180800"/>
            <a:ext cx="1005300" cy="938700"/>
          </a:xfrm>
          <a:prstGeom prst="rect">
            <a:avLst/>
          </a:prstGeom>
          <a:solidFill>
            <a:srgbClr val="FAF38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Feedback from design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74" name="Google Shape;474;p90"/>
          <p:cNvSpPr/>
          <p:nvPr/>
        </p:nvSpPr>
        <p:spPr>
          <a:xfrm>
            <a:off x="3137050" y="1180800"/>
            <a:ext cx="1005300" cy="938700"/>
          </a:xfrm>
          <a:prstGeom prst="rect">
            <a:avLst/>
          </a:prstGeom>
          <a:solidFill>
            <a:srgbClr val="FAF38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Dry run within team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75" name="Google Shape;475;p90"/>
          <p:cNvSpPr txBox="1"/>
          <p:nvPr/>
        </p:nvSpPr>
        <p:spPr>
          <a:xfrm>
            <a:off x="480825" y="4445350"/>
            <a:ext cx="8028300" cy="6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666666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We’ll co-create a visual representation of our plan above</a:t>
            </a:r>
            <a:endParaRPr sz="1600">
              <a:solidFill>
                <a:srgbClr val="666666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Virtual office meeting by Slidesgo">
  <a:themeElements>
    <a:clrScheme name="Simple Light">
      <a:dk1>
        <a:srgbClr val="313445"/>
      </a:dk1>
      <a:lt1>
        <a:srgbClr val="FFFFFF"/>
      </a:lt1>
      <a:dk2>
        <a:srgbClr val="545E66"/>
      </a:dk2>
      <a:lt2>
        <a:srgbClr val="F0F3F4"/>
      </a:lt2>
      <a:accent1>
        <a:srgbClr val="623A6C"/>
      </a:accent1>
      <a:accent2>
        <a:srgbClr val="545E66"/>
      </a:accent2>
      <a:accent3>
        <a:srgbClr val="879EAF"/>
      </a:accent3>
      <a:accent4>
        <a:srgbClr val="E79C82"/>
      </a:accent4>
      <a:accent5>
        <a:srgbClr val="E06F85"/>
      </a:accent5>
      <a:accent6>
        <a:srgbClr val="B04C7A"/>
      </a:accent6>
      <a:hlink>
        <a:srgbClr val="545E6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