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Source Code Pro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3" roundtripDataSignature="AMtx7mhfxjUEjkSmI17s4xP8eSdYINtg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Italic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SourceCodePr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italic.fntdata"/><Relationship Id="rId6" Type="http://schemas.openxmlformats.org/officeDocument/2006/relationships/slide" Target="slides/slide1.xml"/><Relationship Id="rId18" Type="http://schemas.openxmlformats.org/officeDocument/2006/relationships/font" Target="fonts/SourceCode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gele letters moeilijk leesbaar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laying out the root cause of the tension between A&amp;C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Where the similarities are, but language is in our way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22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2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2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1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17" name="Google Shape;17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16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18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18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8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0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20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20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20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b="0" i="0" sz="18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b="0" i="0" sz="14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"/>
              <a:t>How I fell in love with Compliance</a:t>
            </a:r>
            <a:endParaRPr/>
          </a:p>
        </p:txBody>
      </p:sp>
      <p:sp>
        <p:nvSpPr>
          <p:cNvPr id="63" name="Google Shape;63;p1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/>
              <a:t>Anko Tijman</a:t>
            </a:r>
            <a:endParaRPr/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4370" l="0" r="3408" t="0"/>
          <a:stretch/>
        </p:blipFill>
        <p:spPr>
          <a:xfrm>
            <a:off x="0" y="-571825"/>
            <a:ext cx="8832302" cy="582834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0"/>
          <p:cNvSpPr txBox="1"/>
          <p:nvPr>
            <p:ph type="title"/>
          </p:nvPr>
        </p:nvSpPr>
        <p:spPr>
          <a:xfrm>
            <a:off x="4641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rgbClr val="FF9900"/>
                </a:solidFill>
              </a:rPr>
              <a:t>One more thing… </a:t>
            </a:r>
            <a:r>
              <a:rPr lang="nl">
                <a:solidFill>
                  <a:srgbClr val="FF9900"/>
                </a:solidFill>
              </a:rPr>
              <a:t>Insights</a:t>
            </a:r>
            <a:r>
              <a:rPr lang="nl">
                <a:solidFill>
                  <a:srgbClr val="FF9900"/>
                </a:solidFill>
              </a:rPr>
              <a:t> gathered</a:t>
            </a:r>
            <a:r>
              <a:rPr lang="nl">
                <a:solidFill>
                  <a:srgbClr val="FF9900"/>
                </a:solidFill>
              </a:rPr>
              <a:t> along the way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33" name="Google Shape;133;p10"/>
          <p:cNvSpPr txBox="1"/>
          <p:nvPr>
            <p:ph idx="1" type="body"/>
          </p:nvPr>
        </p:nvSpPr>
        <p:spPr>
          <a:xfrm>
            <a:off x="387825" y="1297900"/>
            <a:ext cx="60099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Compliance equals requirements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The Agile way of working </a:t>
            </a:r>
            <a:r>
              <a:rPr lang="nl">
                <a:solidFill>
                  <a:schemeClr val="lt1"/>
                </a:solidFill>
              </a:rPr>
              <a:t>itself</a:t>
            </a:r>
            <a:r>
              <a:rPr lang="nl">
                <a:solidFill>
                  <a:schemeClr val="lt1"/>
                </a:solidFill>
              </a:rPr>
              <a:t> contains a lot of ‘controls’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What do you need to increase your intrinsic motivation on Compliance? 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The nature of some Agile teams is to only solve issues when they emerge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The nature of some Compliance professionals is to communicate from a not-so-agile perspective</a:t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776500"/>
            <a:ext cx="9217900" cy="614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1"/>
          <p:cNvSpPr txBox="1"/>
          <p:nvPr>
            <p:ph type="title"/>
          </p:nvPr>
        </p:nvSpPr>
        <p:spPr>
          <a:xfrm>
            <a:off x="376050" y="244050"/>
            <a:ext cx="8471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chemeClr val="accent2"/>
                </a:solidFill>
              </a:rPr>
              <a:t>Questions? 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311700" y="2315350"/>
            <a:ext cx="7197000" cy="16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746200" y="1928638"/>
            <a:ext cx="84717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chemeClr val="accent2"/>
                </a:solidFill>
              </a:rPr>
              <a:t>anko@gripwithagile.com </a:t>
            </a: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 txBox="1"/>
          <p:nvPr>
            <p:ph type="ctrTitle"/>
          </p:nvPr>
        </p:nvSpPr>
        <p:spPr>
          <a:xfrm>
            <a:off x="411175" y="2355450"/>
            <a:ext cx="8282400" cy="210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"/>
              <a:t>How I fell in love with Compliance</a:t>
            </a:r>
            <a:endParaRPr/>
          </a:p>
        </p:txBody>
      </p:sp>
      <p:sp>
        <p:nvSpPr>
          <p:cNvPr id="71" name="Google Shape;71;p2"/>
          <p:cNvSpPr txBox="1"/>
          <p:nvPr>
            <p:ph idx="1" type="subTitle"/>
          </p:nvPr>
        </p:nvSpPr>
        <p:spPr>
          <a:xfrm>
            <a:off x="411175" y="4007850"/>
            <a:ext cx="8282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nl">
                <a:solidFill>
                  <a:schemeClr val="accent6"/>
                </a:solidFill>
              </a:rPr>
              <a:t>Anko Tijman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362" y="-983651"/>
            <a:ext cx="9190726" cy="61271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/>
              <a:t>What is Compliance? 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347700" y="1106000"/>
            <a:ext cx="3753300" cy="808500"/>
          </a:xfrm>
          <a:prstGeom prst="foldedCorner">
            <a:avLst>
              <a:gd fmla="val 16667" name="adj"/>
            </a:avLst>
          </a:prstGeom>
          <a:solidFill>
            <a:srgbClr val="F4CCCC">
              <a:alpha val="60000"/>
            </a:srgbClr>
          </a:solidFill>
          <a:ln cap="flat" cmpd="sng" w="9525">
            <a:solidFill>
              <a:srgbClr val="CFE2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‘Adhering to internal and external rules and regulations in a demonstrable way’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81650"/>
            <a:ext cx="9144001" cy="56412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"/>
          <p:cNvSpPr txBox="1"/>
          <p:nvPr>
            <p:ph type="title"/>
          </p:nvPr>
        </p:nvSpPr>
        <p:spPr>
          <a:xfrm>
            <a:off x="800400" y="372500"/>
            <a:ext cx="80319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rgbClr val="FF9300"/>
                </a:solidFill>
              </a:rPr>
              <a:t>Goals</a:t>
            </a:r>
            <a:endParaRPr>
              <a:solidFill>
                <a:srgbClr val="FF9300"/>
              </a:solidFill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508883" y="1852654"/>
            <a:ext cx="7903597" cy="2146852"/>
          </a:xfrm>
          <a:prstGeom prst="rect">
            <a:avLst/>
          </a:prstGeom>
          <a:solidFill>
            <a:srgbClr val="C7D2D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"/>
          <p:cNvSpPr txBox="1"/>
          <p:nvPr>
            <p:ph idx="1" type="body"/>
          </p:nvPr>
        </p:nvSpPr>
        <p:spPr>
          <a:xfrm>
            <a:off x="401575" y="1773625"/>
            <a:ext cx="79035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Compliance is everywhere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Friction stems mostly from culture and language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There is common ground between compliance and agile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Agile teams can learn from the world of compliance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nl"/>
              <a:t>Compliance professionals can learn from the world of Agile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6200" y="-63300"/>
            <a:ext cx="9329826" cy="58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chemeClr val="accent6"/>
                </a:solidFill>
              </a:rPr>
              <a:t>My route to Compliance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214686" y="1484375"/>
            <a:ext cx="4921857" cy="23879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Agile tester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 sz="1800">
                <a:solidFill>
                  <a:schemeClr val="lt1"/>
                </a:solidFill>
              </a:rPr>
              <a:t>DevOps / Agile QA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ScrumMaster</a:t>
            </a:r>
            <a:endParaRPr>
              <a:solidFill>
                <a:schemeClr val="lt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 sz="1800">
                <a:solidFill>
                  <a:schemeClr val="lt1"/>
                </a:solidFill>
              </a:rPr>
              <a:t>Agile Coach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 sz="1800">
                <a:solidFill>
                  <a:schemeClr val="lt1"/>
                </a:solidFill>
              </a:rPr>
              <a:t>Agile Compliance Officer</a:t>
            </a:r>
            <a:endParaRPr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 sz="1800">
                <a:solidFill>
                  <a:schemeClr val="lt1"/>
                </a:solidFill>
              </a:rPr>
              <a:t>Cybersecurity / ISO27001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51450"/>
            <a:ext cx="9144001" cy="562132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>
            <p:ph type="title"/>
          </p:nvPr>
        </p:nvSpPr>
        <p:spPr>
          <a:xfrm>
            <a:off x="357375" y="372500"/>
            <a:ext cx="36864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rgbClr val="FF9900"/>
                </a:solidFill>
              </a:rPr>
              <a:t>Friction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00" name="Google Shape;100;p6"/>
          <p:cNvSpPr txBox="1"/>
          <p:nvPr>
            <p:ph idx="1" type="body"/>
          </p:nvPr>
        </p:nvSpPr>
        <p:spPr>
          <a:xfrm>
            <a:off x="311700" y="1468825"/>
            <a:ext cx="3383700" cy="2361600"/>
          </a:xfrm>
          <a:prstGeom prst="rect">
            <a:avLst/>
          </a:prstGeom>
          <a:solidFill>
            <a:srgbClr val="3C78D8">
              <a:alpha val="4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nl" u="sng">
                <a:solidFill>
                  <a:schemeClr val="lt1"/>
                </a:solidFill>
              </a:rPr>
              <a:t>Compliance world </a:t>
            </a:r>
            <a:endParaRPr u="sng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autonomous silo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tell you what to do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nl">
                <a:solidFill>
                  <a:schemeClr val="lt1"/>
                </a:solidFill>
              </a:rPr>
              <a:t>success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nl">
                <a:solidFill>
                  <a:schemeClr val="lt1"/>
                </a:solidFill>
              </a:rPr>
              <a:t>efficiency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nl">
                <a:solidFill>
                  <a:schemeClr val="lt1"/>
                </a:solidFill>
              </a:rPr>
              <a:t>policies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nl">
                <a:solidFill>
                  <a:schemeClr val="lt1"/>
                </a:solidFill>
              </a:rPr>
              <a:t>one size fits all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1" name="Google Shape;101;p6"/>
          <p:cNvSpPr txBox="1"/>
          <p:nvPr>
            <p:ph idx="1" type="body"/>
          </p:nvPr>
        </p:nvSpPr>
        <p:spPr>
          <a:xfrm>
            <a:off x="5645426" y="1468825"/>
            <a:ext cx="3383700" cy="2361600"/>
          </a:xfrm>
          <a:prstGeom prst="rect">
            <a:avLst/>
          </a:prstGeom>
          <a:solidFill>
            <a:srgbClr val="FFD966">
              <a:alpha val="4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nl" u="sng">
                <a:solidFill>
                  <a:schemeClr val="lt1"/>
                </a:solidFill>
              </a:rPr>
              <a:t>Agile world </a:t>
            </a:r>
            <a:endParaRPr u="sng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●"/>
            </a:pPr>
            <a:r>
              <a:rPr lang="nl">
                <a:solidFill>
                  <a:schemeClr val="lt1"/>
                </a:solidFill>
              </a:rPr>
              <a:t>self-managing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●"/>
            </a:pPr>
            <a:r>
              <a:rPr lang="nl">
                <a:solidFill>
                  <a:schemeClr val="lt1"/>
                </a:solidFill>
              </a:rPr>
              <a:t>meaningful conversations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●"/>
            </a:pPr>
            <a:r>
              <a:rPr lang="nl">
                <a:solidFill>
                  <a:schemeClr val="lt1"/>
                </a:solidFill>
              </a:rPr>
              <a:t>success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○"/>
            </a:pPr>
            <a:r>
              <a:rPr lang="nl">
                <a:solidFill>
                  <a:schemeClr val="lt1"/>
                </a:solidFill>
              </a:rPr>
              <a:t>effectivity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○"/>
            </a:pPr>
            <a:r>
              <a:rPr lang="nl">
                <a:solidFill>
                  <a:schemeClr val="lt1"/>
                </a:solidFill>
              </a:rPr>
              <a:t>creating value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ct val="108108"/>
              <a:buChar char="○"/>
            </a:pPr>
            <a:r>
              <a:rPr lang="nl">
                <a:solidFill>
                  <a:schemeClr val="lt1"/>
                </a:solidFill>
              </a:rPr>
              <a:t>meeting joint goals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92525"/>
            <a:ext cx="9094901" cy="5662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/>
        </p:nvSpPr>
        <p:spPr>
          <a:xfrm>
            <a:off x="234150" y="1424550"/>
            <a:ext cx="2771400" cy="2361600"/>
          </a:xfrm>
          <a:prstGeom prst="rect">
            <a:avLst/>
          </a:prstGeom>
          <a:solidFill>
            <a:srgbClr val="3C78D8">
              <a:alpha val="4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nl" sz="1200" u="sng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Compliance world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Reporting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Diagnostic checking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‘Are you in control..?’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 </a:t>
            </a:r>
            <a:endParaRPr/>
          </a:p>
        </p:txBody>
      </p: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3005592" y="1106000"/>
            <a:ext cx="3644700" cy="2946000"/>
          </a:xfrm>
          <a:prstGeom prst="rect">
            <a:avLst/>
          </a:prstGeom>
          <a:solidFill>
            <a:srgbClr val="B6D7A8">
              <a:alpha val="6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333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nl" sz="1500" u="sng"/>
              <a:t>Common ground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Reporting &lt;-&gt; Transparency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Inspection</a:t>
            </a:r>
            <a:endParaRPr sz="1500"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nl"/>
              <a:t>Checking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✔"/>
            </a:pPr>
            <a:r>
              <a:rPr lang="nl"/>
              <a:t>Validating</a:t>
            </a:r>
            <a:endParaRPr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Focus on quality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Feedback loops </a:t>
            </a:r>
            <a:endParaRPr/>
          </a:p>
          <a:p>
            <a:pPr indent="-3238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Acceptance criteria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Timeframes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Char char="✔"/>
            </a:pPr>
            <a:r>
              <a:rPr lang="nl" sz="1500"/>
              <a:t>…</a:t>
            </a:r>
            <a:endParaRPr sz="1500"/>
          </a:p>
        </p:txBody>
      </p:sp>
      <p:sp>
        <p:nvSpPr>
          <p:cNvPr id="109" name="Google Shape;109;p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rgbClr val="B6D7A8"/>
                </a:solidFill>
              </a:rPr>
              <a:t>Common ground</a:t>
            </a:r>
            <a:endParaRPr>
              <a:solidFill>
                <a:srgbClr val="B6D7A8"/>
              </a:solidFill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6650200" y="1424550"/>
            <a:ext cx="2339170" cy="2361600"/>
          </a:xfrm>
          <a:prstGeom prst="rect">
            <a:avLst/>
          </a:prstGeom>
          <a:solidFill>
            <a:srgbClr val="FFD966">
              <a:alpha val="4980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None/>
            </a:pPr>
            <a:r>
              <a:rPr b="0" i="0" lang="nl" sz="1200" u="sng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Agile world </a:t>
            </a:r>
            <a:endParaRPr sz="1200"/>
          </a:p>
          <a:p>
            <a:pPr indent="-3302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D966"/>
              </a:buClr>
              <a:buSzPts val="16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Transparency</a:t>
            </a:r>
            <a:endParaRPr sz="12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Inspect &amp; adapt</a:t>
            </a:r>
            <a:endParaRPr sz="12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‘Demonstrate control’ </a:t>
            </a:r>
            <a:endParaRPr sz="1200"/>
          </a:p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Font typeface="Source Code Pro"/>
              <a:buChar char="●"/>
            </a:pPr>
            <a:r>
              <a:rPr b="0" i="0" lang="nl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…</a:t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1850"/>
            <a:ext cx="9144003" cy="61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rgbClr val="FF9900"/>
                </a:solidFill>
              </a:rPr>
              <a:t>What Agile teams can learn from Compliance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17" name="Google Shape;117;p8"/>
          <p:cNvSpPr/>
          <p:nvPr/>
        </p:nvSpPr>
        <p:spPr>
          <a:xfrm>
            <a:off x="4470258" y="1468825"/>
            <a:ext cx="4416000" cy="3379622"/>
          </a:xfrm>
          <a:prstGeom prst="rect">
            <a:avLst/>
          </a:prstGeom>
          <a:solidFill>
            <a:srgbClr val="EBEBEB">
              <a:alpha val="4470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4416250" y="1468825"/>
            <a:ext cx="44160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nl">
                <a:solidFill>
                  <a:srgbClr val="000000"/>
                </a:solidFill>
              </a:rPr>
              <a:t>Alignment to organisational goals builds confidence and trust 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nl">
                <a:solidFill>
                  <a:srgbClr val="000000"/>
                </a:solidFill>
              </a:rPr>
              <a:t>Standardisation does have benefits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nl">
                <a:solidFill>
                  <a:srgbClr val="000000"/>
                </a:solidFill>
              </a:rPr>
              <a:t>Risk management prevents late surprises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nl">
                <a:solidFill>
                  <a:srgbClr val="000000"/>
                </a:solidFill>
              </a:rPr>
              <a:t>Being non-compliant has risks both at team and organisational level</a:t>
            </a:r>
            <a:endParaRPr>
              <a:solidFill>
                <a:srgbClr val="000000"/>
              </a:solidFill>
            </a:endParaRPr>
          </a:p>
          <a:p>
            <a:pPr indent="-31718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●"/>
            </a:pPr>
            <a:r>
              <a:rPr lang="nl">
                <a:solidFill>
                  <a:srgbClr val="000000"/>
                </a:solidFill>
              </a:rPr>
              <a:t>Compliance ‘rules’ arent about your team, but about the organisation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17647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0125" y="-849450"/>
            <a:ext cx="9234125" cy="61546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nl">
                <a:solidFill>
                  <a:schemeClr val="lt1"/>
                </a:solidFill>
              </a:rPr>
              <a:t>What Compliance can learn from Agile teams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438200" y="1361012"/>
            <a:ext cx="8267600" cy="2615565"/>
          </a:xfrm>
          <a:prstGeom prst="rect">
            <a:avLst/>
          </a:prstGeom>
          <a:solidFill>
            <a:srgbClr val="FFD966">
              <a:alpha val="498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9"/>
          <p:cNvSpPr txBox="1"/>
          <p:nvPr>
            <p:ph idx="1" type="body"/>
          </p:nvPr>
        </p:nvSpPr>
        <p:spPr>
          <a:xfrm>
            <a:off x="438200" y="1468825"/>
            <a:ext cx="8394000" cy="21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nl">
                <a:solidFill>
                  <a:schemeClr val="lt1"/>
                </a:solidFill>
              </a:rPr>
              <a:t>How do Compliance policies support delivering value? 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nl">
                <a:solidFill>
                  <a:schemeClr val="lt1"/>
                </a:solidFill>
              </a:rPr>
              <a:t>Short feedback loops support learning and delivering quality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nl">
                <a:solidFill>
                  <a:schemeClr val="lt1"/>
                </a:solidFill>
              </a:rPr>
              <a:t>Creativity does help with problem solving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nl">
                <a:solidFill>
                  <a:schemeClr val="lt1"/>
                </a:solidFill>
              </a:rPr>
              <a:t>‘Fit for purpose’ does have benefits for organisations</a:t>
            </a:r>
            <a:endParaRPr>
              <a:solidFill>
                <a:schemeClr val="lt1"/>
              </a:solidFill>
            </a:endParaRPr>
          </a:p>
          <a:p>
            <a:pPr indent="-334327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nl">
                <a:solidFill>
                  <a:schemeClr val="lt1"/>
                </a:solidFill>
              </a:rPr>
              <a:t>What are the actual needs behind Compliance?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