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8" r:id="rId2"/>
    <p:sldId id="290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14" r:id="rId22"/>
    <p:sldId id="31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8104" autoAdjust="0"/>
  </p:normalViewPr>
  <p:slideViewPr>
    <p:cSldViewPr snapToGrid="0">
      <p:cViewPr varScale="1">
        <p:scale>
          <a:sx n="100" d="100"/>
          <a:sy n="100" d="100"/>
        </p:scale>
        <p:origin x="9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249235-B653-48D4-A80D-4969E8AF5A33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A4CECD-9CA0-405F-B3FE-A170BFA944D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Originally from Scotland</a:t>
          </a:r>
          <a:br>
            <a:rPr lang="en-US"/>
          </a:br>
          <a:endParaRPr lang="en-US"/>
        </a:p>
      </dgm:t>
    </dgm:pt>
    <dgm:pt modelId="{8DFD1D12-87E7-4700-A97E-4C1EA71037ED}" type="parTrans" cxnId="{A2CCAC7C-B810-4311-8CA3-67910E9FE554}">
      <dgm:prSet/>
      <dgm:spPr/>
      <dgm:t>
        <a:bodyPr/>
        <a:lstStyle/>
        <a:p>
          <a:endParaRPr lang="en-US"/>
        </a:p>
      </dgm:t>
    </dgm:pt>
    <dgm:pt modelId="{0649D66A-B894-4125-B3F6-DB45909EAE1A}" type="sibTrans" cxnId="{A2CCAC7C-B810-4311-8CA3-67910E9FE554}">
      <dgm:prSet/>
      <dgm:spPr/>
      <dgm:t>
        <a:bodyPr/>
        <a:lstStyle/>
        <a:p>
          <a:endParaRPr lang="en-US"/>
        </a:p>
      </dgm:t>
    </dgm:pt>
    <dgm:pt modelId="{ED0B2419-DC4F-4AA7-B476-DD84C15C875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Recently returned to Europe after 8 years in Australia</a:t>
          </a:r>
          <a:br>
            <a:rPr lang="en-US"/>
          </a:br>
          <a:endParaRPr lang="en-US"/>
        </a:p>
      </dgm:t>
    </dgm:pt>
    <dgm:pt modelId="{DA53C8F9-70F4-4CFB-B1C6-F45FCD24F9E5}" type="parTrans" cxnId="{5ADAAC6F-D765-4ED2-962C-76E553372196}">
      <dgm:prSet/>
      <dgm:spPr/>
      <dgm:t>
        <a:bodyPr/>
        <a:lstStyle/>
        <a:p>
          <a:endParaRPr lang="en-US"/>
        </a:p>
      </dgm:t>
    </dgm:pt>
    <dgm:pt modelId="{50AD1FDB-6FD1-4B78-B521-5F503F806F91}" type="sibTrans" cxnId="{5ADAAC6F-D765-4ED2-962C-76E553372196}">
      <dgm:prSet/>
      <dgm:spPr/>
      <dgm:t>
        <a:bodyPr/>
        <a:lstStyle/>
        <a:p>
          <a:endParaRPr lang="en-US"/>
        </a:p>
      </dgm:t>
    </dgm:pt>
    <dgm:pt modelId="{C434D820-BAC9-4AD3-B662-99D94A8293F5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dirty="0"/>
            <a:t>Full-stack developer	</a:t>
          </a:r>
          <a:endParaRPr lang="en-US" dirty="0"/>
        </a:p>
      </dgm:t>
    </dgm:pt>
    <dgm:pt modelId="{3AF5B6B3-1B82-4BD0-BCDF-C6B26FCBF803}" type="parTrans" cxnId="{557077B2-F50C-45CA-8308-BC8A07728024}">
      <dgm:prSet/>
      <dgm:spPr/>
      <dgm:t>
        <a:bodyPr/>
        <a:lstStyle/>
        <a:p>
          <a:endParaRPr lang="en-US"/>
        </a:p>
      </dgm:t>
    </dgm:pt>
    <dgm:pt modelId="{DC8A647D-ABC3-4981-9619-8A51B9753D51}" type="sibTrans" cxnId="{557077B2-F50C-45CA-8308-BC8A07728024}">
      <dgm:prSet/>
      <dgm:spPr/>
      <dgm:t>
        <a:bodyPr/>
        <a:lstStyle/>
        <a:p>
          <a:endParaRPr lang="en-US"/>
        </a:p>
      </dgm:t>
    </dgm:pt>
    <dgm:pt modelId="{545F4BDA-AC25-4DCD-AE47-5F3BD0FE7ECB}" type="pres">
      <dgm:prSet presAssocID="{10249235-B653-48D4-A80D-4969E8AF5A33}" presName="root" presStyleCnt="0">
        <dgm:presLayoutVars>
          <dgm:dir/>
          <dgm:resizeHandles val="exact"/>
        </dgm:presLayoutVars>
      </dgm:prSet>
      <dgm:spPr/>
    </dgm:pt>
    <dgm:pt modelId="{F651DFB2-0EB5-4446-BCEF-E8787AEFE7BA}" type="pres">
      <dgm:prSet presAssocID="{18A4CECD-9CA0-405F-B3FE-A170BFA944D3}" presName="compNode" presStyleCnt="0"/>
      <dgm:spPr/>
    </dgm:pt>
    <dgm:pt modelId="{8D7EBC32-E4B3-47E2-82D4-8E5D01716927}" type="pres">
      <dgm:prSet presAssocID="{18A4CECD-9CA0-405F-B3FE-A170BFA944D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C5B6635F-335C-4534-ACA0-3C1E960C940D}" type="pres">
      <dgm:prSet presAssocID="{18A4CECD-9CA0-405F-B3FE-A170BFA944D3}" presName="spaceRect" presStyleCnt="0"/>
      <dgm:spPr/>
    </dgm:pt>
    <dgm:pt modelId="{BF9ACDB3-08A5-441A-A6AE-06F773B0D499}" type="pres">
      <dgm:prSet presAssocID="{18A4CECD-9CA0-405F-B3FE-A170BFA944D3}" presName="textRect" presStyleLbl="revTx" presStyleIdx="0" presStyleCnt="3">
        <dgm:presLayoutVars>
          <dgm:chMax val="1"/>
          <dgm:chPref val="1"/>
        </dgm:presLayoutVars>
      </dgm:prSet>
      <dgm:spPr/>
    </dgm:pt>
    <dgm:pt modelId="{0CED993E-7ECF-434C-ABDE-77ED76F2229A}" type="pres">
      <dgm:prSet presAssocID="{0649D66A-B894-4125-B3F6-DB45909EAE1A}" presName="sibTrans" presStyleCnt="0"/>
      <dgm:spPr/>
    </dgm:pt>
    <dgm:pt modelId="{16F80F8A-6643-45F4-AC8B-A31D07EE0ADA}" type="pres">
      <dgm:prSet presAssocID="{ED0B2419-DC4F-4AA7-B476-DD84C15C8754}" presName="compNode" presStyleCnt="0"/>
      <dgm:spPr/>
    </dgm:pt>
    <dgm:pt modelId="{3FDD5243-EB52-421D-8363-3FCF6B4A1256}" type="pres">
      <dgm:prSet presAssocID="{ED0B2419-DC4F-4AA7-B476-DD84C15C875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arth Globe Europe-Africa"/>
        </a:ext>
      </dgm:extLst>
    </dgm:pt>
    <dgm:pt modelId="{F72C1172-4100-4C87-906D-17411571E4C3}" type="pres">
      <dgm:prSet presAssocID="{ED0B2419-DC4F-4AA7-B476-DD84C15C8754}" presName="spaceRect" presStyleCnt="0"/>
      <dgm:spPr/>
    </dgm:pt>
    <dgm:pt modelId="{B0FC6123-444C-4095-99C7-DF50CF656735}" type="pres">
      <dgm:prSet presAssocID="{ED0B2419-DC4F-4AA7-B476-DD84C15C8754}" presName="textRect" presStyleLbl="revTx" presStyleIdx="1" presStyleCnt="3">
        <dgm:presLayoutVars>
          <dgm:chMax val="1"/>
          <dgm:chPref val="1"/>
        </dgm:presLayoutVars>
      </dgm:prSet>
      <dgm:spPr/>
    </dgm:pt>
    <dgm:pt modelId="{9E7C1E2F-82D0-4FF5-81DA-64CBDE14B553}" type="pres">
      <dgm:prSet presAssocID="{50AD1FDB-6FD1-4B78-B521-5F503F806F91}" presName="sibTrans" presStyleCnt="0"/>
      <dgm:spPr/>
    </dgm:pt>
    <dgm:pt modelId="{734E5201-0B67-412E-AE77-9AE2FBFE47BA}" type="pres">
      <dgm:prSet presAssocID="{C434D820-BAC9-4AD3-B662-99D94A8293F5}" presName="compNode" presStyleCnt="0"/>
      <dgm:spPr/>
    </dgm:pt>
    <dgm:pt modelId="{9A016C08-C661-4B51-A3AF-E0665D230362}" type="pres">
      <dgm:prSet presAssocID="{C434D820-BAC9-4AD3-B662-99D94A8293F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47732BAE-C75A-47D1-A226-A4706B780BAC}" type="pres">
      <dgm:prSet presAssocID="{C434D820-BAC9-4AD3-B662-99D94A8293F5}" presName="spaceRect" presStyleCnt="0"/>
      <dgm:spPr/>
    </dgm:pt>
    <dgm:pt modelId="{286548AE-D4C4-4629-9666-B09F499F74C8}" type="pres">
      <dgm:prSet presAssocID="{C434D820-BAC9-4AD3-B662-99D94A8293F5}" presName="textRect" presStyleLbl="revTx" presStyleIdx="2" presStyleCnt="3" custLinFactNeighborX="8400">
        <dgm:presLayoutVars>
          <dgm:chMax val="1"/>
          <dgm:chPref val="1"/>
        </dgm:presLayoutVars>
      </dgm:prSet>
      <dgm:spPr/>
    </dgm:pt>
  </dgm:ptLst>
  <dgm:cxnLst>
    <dgm:cxn modelId="{219D9818-1DA8-40D8-8AA1-386B73434927}" type="presOf" srcId="{ED0B2419-DC4F-4AA7-B476-DD84C15C8754}" destId="{B0FC6123-444C-4095-99C7-DF50CF656735}" srcOrd="0" destOrd="0" presId="urn:microsoft.com/office/officeart/2018/2/layout/IconLabelList"/>
    <dgm:cxn modelId="{41FFA41A-B50D-470E-B5B3-8DB05A7907BB}" type="presOf" srcId="{10249235-B653-48D4-A80D-4969E8AF5A33}" destId="{545F4BDA-AC25-4DCD-AE47-5F3BD0FE7ECB}" srcOrd="0" destOrd="0" presId="urn:microsoft.com/office/officeart/2018/2/layout/IconLabelList"/>
    <dgm:cxn modelId="{5ADAAC6F-D765-4ED2-962C-76E553372196}" srcId="{10249235-B653-48D4-A80D-4969E8AF5A33}" destId="{ED0B2419-DC4F-4AA7-B476-DD84C15C8754}" srcOrd="1" destOrd="0" parTransId="{DA53C8F9-70F4-4CFB-B1C6-F45FCD24F9E5}" sibTransId="{50AD1FDB-6FD1-4B78-B521-5F503F806F91}"/>
    <dgm:cxn modelId="{A2CCAC7C-B810-4311-8CA3-67910E9FE554}" srcId="{10249235-B653-48D4-A80D-4969E8AF5A33}" destId="{18A4CECD-9CA0-405F-B3FE-A170BFA944D3}" srcOrd="0" destOrd="0" parTransId="{8DFD1D12-87E7-4700-A97E-4C1EA71037ED}" sibTransId="{0649D66A-B894-4125-B3F6-DB45909EAE1A}"/>
    <dgm:cxn modelId="{07031D84-45B4-4C90-9629-F25C7EE04C4D}" type="presOf" srcId="{18A4CECD-9CA0-405F-B3FE-A170BFA944D3}" destId="{BF9ACDB3-08A5-441A-A6AE-06F773B0D499}" srcOrd="0" destOrd="0" presId="urn:microsoft.com/office/officeart/2018/2/layout/IconLabelList"/>
    <dgm:cxn modelId="{98B85197-9621-4269-A31F-FC049B3717FC}" type="presOf" srcId="{C434D820-BAC9-4AD3-B662-99D94A8293F5}" destId="{286548AE-D4C4-4629-9666-B09F499F74C8}" srcOrd="0" destOrd="0" presId="urn:microsoft.com/office/officeart/2018/2/layout/IconLabelList"/>
    <dgm:cxn modelId="{557077B2-F50C-45CA-8308-BC8A07728024}" srcId="{10249235-B653-48D4-A80D-4969E8AF5A33}" destId="{C434D820-BAC9-4AD3-B662-99D94A8293F5}" srcOrd="2" destOrd="0" parTransId="{3AF5B6B3-1B82-4BD0-BCDF-C6B26FCBF803}" sibTransId="{DC8A647D-ABC3-4981-9619-8A51B9753D51}"/>
    <dgm:cxn modelId="{28F1D847-19E3-47D6-B545-DEC42DAD648F}" type="presParOf" srcId="{545F4BDA-AC25-4DCD-AE47-5F3BD0FE7ECB}" destId="{F651DFB2-0EB5-4446-BCEF-E8787AEFE7BA}" srcOrd="0" destOrd="0" presId="urn:microsoft.com/office/officeart/2018/2/layout/IconLabelList"/>
    <dgm:cxn modelId="{71CDC122-1DF6-417E-9199-D2A382F89E96}" type="presParOf" srcId="{F651DFB2-0EB5-4446-BCEF-E8787AEFE7BA}" destId="{8D7EBC32-E4B3-47E2-82D4-8E5D01716927}" srcOrd="0" destOrd="0" presId="urn:microsoft.com/office/officeart/2018/2/layout/IconLabelList"/>
    <dgm:cxn modelId="{68C70D8F-B4E5-4E66-8439-8596C036CF1E}" type="presParOf" srcId="{F651DFB2-0EB5-4446-BCEF-E8787AEFE7BA}" destId="{C5B6635F-335C-4534-ACA0-3C1E960C940D}" srcOrd="1" destOrd="0" presId="urn:microsoft.com/office/officeart/2018/2/layout/IconLabelList"/>
    <dgm:cxn modelId="{D951BEB3-44CB-45F3-9ED4-DF45BA9BC041}" type="presParOf" srcId="{F651DFB2-0EB5-4446-BCEF-E8787AEFE7BA}" destId="{BF9ACDB3-08A5-441A-A6AE-06F773B0D499}" srcOrd="2" destOrd="0" presId="urn:microsoft.com/office/officeart/2018/2/layout/IconLabelList"/>
    <dgm:cxn modelId="{95B400BB-5E11-4A34-AA95-A4E229D87CC5}" type="presParOf" srcId="{545F4BDA-AC25-4DCD-AE47-5F3BD0FE7ECB}" destId="{0CED993E-7ECF-434C-ABDE-77ED76F2229A}" srcOrd="1" destOrd="0" presId="urn:microsoft.com/office/officeart/2018/2/layout/IconLabelList"/>
    <dgm:cxn modelId="{35E90F87-D406-4139-9100-F4FCC5E2DF81}" type="presParOf" srcId="{545F4BDA-AC25-4DCD-AE47-5F3BD0FE7ECB}" destId="{16F80F8A-6643-45F4-AC8B-A31D07EE0ADA}" srcOrd="2" destOrd="0" presId="urn:microsoft.com/office/officeart/2018/2/layout/IconLabelList"/>
    <dgm:cxn modelId="{E7A0CBA4-3D3B-4666-8FAD-956FF56EE845}" type="presParOf" srcId="{16F80F8A-6643-45F4-AC8B-A31D07EE0ADA}" destId="{3FDD5243-EB52-421D-8363-3FCF6B4A1256}" srcOrd="0" destOrd="0" presId="urn:microsoft.com/office/officeart/2018/2/layout/IconLabelList"/>
    <dgm:cxn modelId="{441B84AF-61D1-45C8-B208-187B8C507169}" type="presParOf" srcId="{16F80F8A-6643-45F4-AC8B-A31D07EE0ADA}" destId="{F72C1172-4100-4C87-906D-17411571E4C3}" srcOrd="1" destOrd="0" presId="urn:microsoft.com/office/officeart/2018/2/layout/IconLabelList"/>
    <dgm:cxn modelId="{2E9ED0AE-88C0-4BEE-A29C-5754CECF4297}" type="presParOf" srcId="{16F80F8A-6643-45F4-AC8B-A31D07EE0ADA}" destId="{B0FC6123-444C-4095-99C7-DF50CF656735}" srcOrd="2" destOrd="0" presId="urn:microsoft.com/office/officeart/2018/2/layout/IconLabelList"/>
    <dgm:cxn modelId="{FA58C5DF-5AC5-4AE7-B747-6429AB230CE5}" type="presParOf" srcId="{545F4BDA-AC25-4DCD-AE47-5F3BD0FE7ECB}" destId="{9E7C1E2F-82D0-4FF5-81DA-64CBDE14B553}" srcOrd="3" destOrd="0" presId="urn:microsoft.com/office/officeart/2018/2/layout/IconLabelList"/>
    <dgm:cxn modelId="{97518B7C-ED4C-4252-A681-F80C288B905D}" type="presParOf" srcId="{545F4BDA-AC25-4DCD-AE47-5F3BD0FE7ECB}" destId="{734E5201-0B67-412E-AE77-9AE2FBFE47BA}" srcOrd="4" destOrd="0" presId="urn:microsoft.com/office/officeart/2018/2/layout/IconLabelList"/>
    <dgm:cxn modelId="{7F0C9B50-EF8D-4636-AB50-9F82D10DE48A}" type="presParOf" srcId="{734E5201-0B67-412E-AE77-9AE2FBFE47BA}" destId="{9A016C08-C661-4B51-A3AF-E0665D230362}" srcOrd="0" destOrd="0" presId="urn:microsoft.com/office/officeart/2018/2/layout/IconLabelList"/>
    <dgm:cxn modelId="{A03DDCA5-9859-469D-9B5F-F6AC1DC919D9}" type="presParOf" srcId="{734E5201-0B67-412E-AE77-9AE2FBFE47BA}" destId="{47732BAE-C75A-47D1-A226-A4706B780BAC}" srcOrd="1" destOrd="0" presId="urn:microsoft.com/office/officeart/2018/2/layout/IconLabelList"/>
    <dgm:cxn modelId="{F2CC3AC2-251A-4D04-B7A5-227FD5B6FE28}" type="presParOf" srcId="{734E5201-0B67-412E-AE77-9AE2FBFE47BA}" destId="{286548AE-D4C4-4629-9666-B09F499F74C8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7EBC32-E4B3-47E2-82D4-8E5D01716927}">
      <dsp:nvSpPr>
        <dsp:cNvPr id="0" name=""/>
        <dsp:cNvSpPr/>
      </dsp:nvSpPr>
      <dsp:spPr>
        <a:xfrm>
          <a:off x="1071718" y="1097191"/>
          <a:ext cx="1275874" cy="127587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9ACDB3-08A5-441A-A6AE-06F773B0D499}">
      <dsp:nvSpPr>
        <dsp:cNvPr id="0" name=""/>
        <dsp:cNvSpPr/>
      </dsp:nvSpPr>
      <dsp:spPr>
        <a:xfrm>
          <a:off x="292017" y="2725478"/>
          <a:ext cx="283527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Originally from Scotland</a:t>
          </a:r>
          <a:br>
            <a:rPr lang="en-US" sz="1500" kern="1200"/>
          </a:br>
          <a:endParaRPr lang="en-US" sz="1500" kern="1200"/>
        </a:p>
      </dsp:txBody>
      <dsp:txXfrm>
        <a:off x="292017" y="2725478"/>
        <a:ext cx="2835276" cy="720000"/>
      </dsp:txXfrm>
    </dsp:sp>
    <dsp:sp modelId="{3FDD5243-EB52-421D-8363-3FCF6B4A1256}">
      <dsp:nvSpPr>
        <dsp:cNvPr id="0" name=""/>
        <dsp:cNvSpPr/>
      </dsp:nvSpPr>
      <dsp:spPr>
        <a:xfrm>
          <a:off x="4403168" y="1097191"/>
          <a:ext cx="1275874" cy="127587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FC6123-444C-4095-99C7-DF50CF656735}">
      <dsp:nvSpPr>
        <dsp:cNvPr id="0" name=""/>
        <dsp:cNvSpPr/>
      </dsp:nvSpPr>
      <dsp:spPr>
        <a:xfrm>
          <a:off x="3623467" y="2725478"/>
          <a:ext cx="283527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Recently returned to Europe after 8 years in Australia</a:t>
          </a:r>
          <a:br>
            <a:rPr lang="en-US" sz="1500" kern="1200"/>
          </a:br>
          <a:endParaRPr lang="en-US" sz="1500" kern="1200"/>
        </a:p>
      </dsp:txBody>
      <dsp:txXfrm>
        <a:off x="3623467" y="2725478"/>
        <a:ext cx="2835276" cy="720000"/>
      </dsp:txXfrm>
    </dsp:sp>
    <dsp:sp modelId="{9A016C08-C661-4B51-A3AF-E0665D230362}">
      <dsp:nvSpPr>
        <dsp:cNvPr id="0" name=""/>
        <dsp:cNvSpPr/>
      </dsp:nvSpPr>
      <dsp:spPr>
        <a:xfrm>
          <a:off x="7734618" y="1097191"/>
          <a:ext cx="1275874" cy="127587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6548AE-D4C4-4629-9666-B09F499F74C8}">
      <dsp:nvSpPr>
        <dsp:cNvPr id="0" name=""/>
        <dsp:cNvSpPr/>
      </dsp:nvSpPr>
      <dsp:spPr>
        <a:xfrm>
          <a:off x="7193080" y="2725478"/>
          <a:ext cx="283527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 dirty="0"/>
            <a:t>Full-stack developer	</a:t>
          </a:r>
          <a:endParaRPr lang="en-US" sz="1500" kern="1200" dirty="0"/>
        </a:p>
      </dsp:txBody>
      <dsp:txXfrm>
        <a:off x="7193080" y="2725478"/>
        <a:ext cx="2835276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A30628-AAE4-4204-B071-35E8088BEA4A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115800-E4B6-43D1-8FD7-6241C70033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165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58E4900E-EBA9-C3A7-D49B-4711A1E690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7641276F-06E5-802E-43FC-673CD4147A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15800-E4B6-43D1-8FD7-6241C700330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6388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en-AU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15800-E4B6-43D1-8FD7-6241C700330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8503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15800-E4B6-43D1-8FD7-6241C700330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3978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15800-E4B6-43D1-8FD7-6241C700330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3166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15800-E4B6-43D1-8FD7-6241C700330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9077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15800-E4B6-43D1-8FD7-6241C700330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2340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15800-E4B6-43D1-8FD7-6241C7003301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4682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15800-E4B6-43D1-8FD7-6241C7003301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7513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15800-E4B6-43D1-8FD7-6241C7003301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6542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15800-E4B6-43D1-8FD7-6241C7003301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423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15800-E4B6-43D1-8FD7-6241C700330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1200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15800-E4B6-43D1-8FD7-6241C7003301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9478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15800-E4B6-43D1-8FD7-6241C7003301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2453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15800-E4B6-43D1-8FD7-6241C7003301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122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15800-E4B6-43D1-8FD7-6241C700330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756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15800-E4B6-43D1-8FD7-6241C700330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954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15800-E4B6-43D1-8FD7-6241C700330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896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15800-E4B6-43D1-8FD7-6241C700330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45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15800-E4B6-43D1-8FD7-6241C700330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401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15800-E4B6-43D1-8FD7-6241C700330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550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15800-E4B6-43D1-8FD7-6241C700330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519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0CAF1-D612-A492-524C-2362297AAC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152B97-8545-F702-6ECE-BBF72BFA35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AE1EFF-0E7C-4584-9608-C2A598248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When a developer read the Scrum Guide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0CBA-1C5A-2B31-7C8D-A621B266D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14B1E-3FD6-5D60-D921-2493E6509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059978"/>
            <a:ext cx="2827713" cy="661497"/>
          </a:xfrm>
        </p:spPr>
        <p:txBody>
          <a:bodyPr/>
          <a:lstStyle/>
          <a:p>
            <a:fld id="{A629F2CB-32C3-480F-B28E-289344AB4495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4A5BBC7-365D-7D48-C1CD-6913BA2133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5879" y="5506147"/>
            <a:ext cx="1542294" cy="121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453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7DB88-3185-9E16-39B4-DC65D7789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25831E-69EA-63D7-9F8D-F1B57B66A0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6FDE9-55AD-C38E-669A-6715EBE14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DA941-6EC3-4029-99B8-52E90CCD1C7D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D328D9-CFA8-3335-D47B-A5482836E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A4748-C82E-EBA0-4783-CEAC1A6DF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F2CB-32C3-480F-B28E-289344AB44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614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AD45BB-80BA-2E6A-6D58-C28738E77F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9F6D63-6362-778F-766D-8439C9EC51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3C2A7-6847-C8FD-73DE-422EE98EA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DA941-6EC3-4029-99B8-52E90CCD1C7D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1B8969-A365-C126-9F99-0D9167F50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B505E-1E79-5853-C637-FF81597D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F2CB-32C3-480F-B28E-289344AB44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451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E18E1A-60D9-A395-B733-5C801A3277D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25651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 sz="3197"/>
          </a:p>
        </p:txBody>
      </p:sp>
    </p:spTree>
    <p:extLst>
      <p:ext uri="{BB962C8B-B14F-4D97-AF65-F5344CB8AC3E}">
        <p14:creationId xmlns:p14="http://schemas.microsoft.com/office/powerpoint/2010/main" val="2265161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ECCBA-CF08-F184-214C-1A0109A0F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6DA72-3197-404E-E61D-46B4573C6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122D65-C7E3-CE8C-2F67-91B308ADA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DA941-6EC3-4029-99B8-52E90CCD1C7D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B25F81-45DE-297F-45E9-E38F28D53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0A07B7-DF94-B4F0-EA69-A016D68E2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F2CB-32C3-480F-B28E-289344AB44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765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D3297-13A8-C3F8-3BAE-09E752958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07DE30-4BF8-2D9C-4651-4D88632CF1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341EAC-9108-35EB-36D4-256641553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DA941-6EC3-4029-99B8-52E90CCD1C7D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51721B-E114-B991-28E5-928E9BCBE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6DCFA0-4B91-65A1-39EC-FD40CE99C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F2CB-32C3-480F-B28E-289344AB44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913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7D002-1EF2-1780-7D99-0CF587321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924F3-0BC9-0B39-D991-0CF97914D6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637D70-7B44-E090-ECD4-1CFF44AA42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6D8B1F-C4A3-1CAF-8A0C-78AB5982F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DA941-6EC3-4029-99B8-52E90CCD1C7D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3342A9-4FCC-02B1-EFEA-984A3FFD3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87AE3B-AA54-7877-2EBA-9C8AC8564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F2CB-32C3-480F-B28E-289344AB44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356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488BF-33F3-A486-0346-22F73354D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547B8A-5D91-7D04-FA56-7ED4450337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841102-6F3E-EA39-00E1-897E8A8CC0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2888E7-313A-F1A4-0B5D-85574CF034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5F9692-BDDD-738F-533A-678666D311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8A27FF-3DA4-8EF3-79A8-1413EE3AB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DA941-6EC3-4029-99B8-52E90CCD1C7D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57BA98-0BF9-F8C7-9840-49323EEA4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8942B9-2B91-AFC5-CFFC-8776AB31E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F2CB-32C3-480F-B28E-289344AB44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9561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FEBC8-1F70-77E1-9FC0-77A4F2146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7358B8-12EC-8175-D8C9-F6FF87649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DA941-6EC3-4029-99B8-52E90CCD1C7D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8A3ACE-3CE1-EE4D-1070-CE6C6B891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9FCCD6-3DCD-246F-BBC2-B9F1CB2C9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F2CB-32C3-480F-B28E-289344AB44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56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6735D3-761F-6D4B-EEFF-9632715DE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DA941-6EC3-4029-99B8-52E90CCD1C7D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7C17D7-ECD9-B942-962C-60716EE59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7ED011-CA37-7EC3-EEF1-E7FBFAD31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F2CB-32C3-480F-B28E-289344AB44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725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F0787-F27B-0202-0A2C-F7F46D072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6AC0B-15AB-DFC9-17A0-D7EF8395E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F89A63-159E-2B55-92C1-6B105FA34B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9447EE-136D-CACC-27FC-A5CBD8BDB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DA941-6EC3-4029-99B8-52E90CCD1C7D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F6024B-E33F-A66C-2430-49EC956E4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25D38B-A35F-8491-FDE0-8C8022DF2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F2CB-32C3-480F-B28E-289344AB44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448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D86A-52D7-2538-99D9-B87330ACA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971E35-475A-EDBF-BF3E-54C2164F7A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D70BAF-898F-C826-70B5-6C39CC84E2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992A74-AD57-B738-A034-82B22F22A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DA941-6EC3-4029-99B8-52E90CCD1C7D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6082AA-DA90-A19A-A320-5949307F3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A28CB0-C2E3-14CD-1CC9-3351C769F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F2CB-32C3-480F-B28E-289344AB44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293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8C692A-123E-AA38-31D1-6BD189467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AB0971-8B67-1386-64C4-56B35EE31C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17B83-0C78-EAF6-0C30-5CEB8B9F0B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When a developer read the Scrum Guide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6F370-8805-9E79-D024-85D4B0A0B6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1B4352-E84E-0F1E-6D5A-478594CF55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9F2CB-32C3-480F-B28E-289344AB4495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68F83A-A39A-D54C-AF8F-C822AB7574C7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475879" y="5506147"/>
            <a:ext cx="1542294" cy="121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327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2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64565650-4433-3F76-67E3-3AD1F5567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" y="2116"/>
            <a:ext cx="12180722" cy="685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2">
            <a:extLst>
              <a:ext uri="{FF2B5EF4-FFF2-40B4-BE49-F238E27FC236}">
                <a16:creationId xmlns:a16="http://schemas.microsoft.com/office/drawing/2014/main" id="{A1E4CDE8-490A-9BD1-A1BB-13AD40D7D4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203" y="551940"/>
            <a:ext cx="11127597" cy="1435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3730">
                <a:solidFill>
                  <a:srgbClr val="000000"/>
                </a:solidFill>
                <a:latin typeface="Arial Regular"/>
              </a:rPr>
              <a:t>Jonny Philip</a:t>
            </a:r>
          </a:p>
          <a:p>
            <a:pPr>
              <a:lnSpc>
                <a:spcPct val="110000"/>
              </a:lnSpc>
            </a:pPr>
            <a:r>
              <a:rPr lang="en-AU" altLang="en-US" sz="2797" b="1">
                <a:latin typeface="Arial Regular"/>
              </a:rPr>
              <a:t>When a developer read the Scrum Guide</a:t>
            </a:r>
          </a:p>
          <a:p>
            <a:pPr>
              <a:lnSpc>
                <a:spcPct val="110000"/>
              </a:lnSpc>
            </a:pPr>
            <a:r>
              <a:rPr lang="en-AU" altLang="en-US" sz="2797" b="1">
                <a:latin typeface="Arial Regular"/>
              </a:rPr>
              <a:t>🎵What is Scrum? Baby don’t hurt me…🎵</a:t>
            </a:r>
            <a:endParaRPr lang="en-US" altLang="en-US" sz="2797" b="1">
              <a:latin typeface="Arial Regula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433B160-2357-5600-6400-D8F328181DC7}"/>
              </a:ext>
            </a:extLst>
          </p:cNvPr>
          <p:cNvSpPr txBox="1"/>
          <p:nvPr/>
        </p:nvSpPr>
        <p:spPr>
          <a:xfrm>
            <a:off x="914400" y="696575"/>
            <a:ext cx="110676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2800" dirty="0">
              <a:latin typeface="Avenir Next LT Pro" panose="020B05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73D2A5C-98CC-21BA-3D19-7C281B29526E}"/>
              </a:ext>
            </a:extLst>
          </p:cNvPr>
          <p:cNvCxnSpPr>
            <a:cxnSpLocks/>
          </p:cNvCxnSpPr>
          <p:nvPr/>
        </p:nvCxnSpPr>
        <p:spPr>
          <a:xfrm>
            <a:off x="1733968" y="1248436"/>
            <a:ext cx="8961123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B397F2DA-EFD3-380B-6B5D-F70A7D7C5875}"/>
              </a:ext>
            </a:extLst>
          </p:cNvPr>
          <p:cNvSpPr txBox="1"/>
          <p:nvPr/>
        </p:nvSpPr>
        <p:spPr>
          <a:xfrm>
            <a:off x="1483360" y="467067"/>
            <a:ext cx="110676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kern="1200" dirty="0">
                <a:solidFill>
                  <a:schemeClr val="tx1"/>
                </a:solidFill>
                <a:effectLst/>
                <a:latin typeface="Avenir Next LT Pro" panose="020B0504020202020204" pitchFamily="34" charset="0"/>
                <a:ea typeface="+mj-ea"/>
                <a:cs typeface="+mj-cs"/>
              </a:rPr>
              <a:t>Surprise 4</a:t>
            </a:r>
            <a:endParaRPr lang="en-GB" sz="2800" dirty="0">
              <a:latin typeface="Avenir Next LT Pro" panose="020B05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C2F7B0-8C3E-D797-D466-45B21743D065}"/>
              </a:ext>
            </a:extLst>
          </p:cNvPr>
          <p:cNvSpPr/>
          <p:nvPr/>
        </p:nvSpPr>
        <p:spPr>
          <a:xfrm>
            <a:off x="0" y="0"/>
            <a:ext cx="411061" cy="6858000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237E3F-9F0D-1F10-6A1F-4EB2155A7845}"/>
              </a:ext>
            </a:extLst>
          </p:cNvPr>
          <p:cNvSpPr txBox="1"/>
          <p:nvPr/>
        </p:nvSpPr>
        <p:spPr>
          <a:xfrm>
            <a:off x="1612230" y="1411828"/>
            <a:ext cx="9055768" cy="3367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altLang="en-US" sz="2800" dirty="0">
                <a:latin typeface="Arial Regular"/>
              </a:rPr>
              <a:t>The 3 Questions” are dead!</a:t>
            </a:r>
          </a:p>
          <a:p>
            <a:endParaRPr lang="en-AU" altLang="en-US" sz="2800" dirty="0">
              <a:latin typeface="Arial Regular"/>
            </a:endParaRPr>
          </a:p>
          <a:p>
            <a:r>
              <a:rPr lang="en-AU" altLang="en-US" sz="2800" dirty="0">
                <a:latin typeface="Arial Regular"/>
              </a:rPr>
              <a:t>We are re-focused instead solely on the Sprint Goal</a:t>
            </a:r>
          </a:p>
          <a:p>
            <a:endParaRPr lang="en-US" altLang="ja-JP" sz="2800" dirty="0">
              <a:latin typeface="Arial Regular"/>
            </a:endParaRPr>
          </a:p>
          <a:p>
            <a:pPr>
              <a:spcBef>
                <a:spcPct val="60000"/>
              </a:spcBef>
            </a:pPr>
            <a:endParaRPr lang="en-GB" altLang="en-US" sz="2800" dirty="0">
              <a:latin typeface="Arial Regular"/>
            </a:endParaRPr>
          </a:p>
          <a:p>
            <a:endParaRPr lang="en-US" altLang="en-US" sz="2800" dirty="0">
              <a:latin typeface="Arial Regular"/>
            </a:endParaRPr>
          </a:p>
          <a:p>
            <a:endParaRPr lang="en-US" altLang="en-US" sz="2800" dirty="0">
              <a:latin typeface="Arial Regular"/>
            </a:endParaRPr>
          </a:p>
        </p:txBody>
      </p:sp>
      <p:pic>
        <p:nvPicPr>
          <p:cNvPr id="7" name="Picture 2" descr="A hand in the water&#10;&#10;Description automatically generated with low confidence">
            <a:extLst>
              <a:ext uri="{FF2B5EF4-FFF2-40B4-BE49-F238E27FC236}">
                <a16:creationId xmlns:a16="http://schemas.microsoft.com/office/drawing/2014/main" id="{DF70E3A4-7474-03A3-B54E-A24F7BA53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968" y="2907381"/>
            <a:ext cx="5212264" cy="3474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7307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433B160-2357-5600-6400-D8F328181DC7}"/>
              </a:ext>
            </a:extLst>
          </p:cNvPr>
          <p:cNvSpPr txBox="1"/>
          <p:nvPr/>
        </p:nvSpPr>
        <p:spPr>
          <a:xfrm>
            <a:off x="914400" y="696575"/>
            <a:ext cx="110676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2800" dirty="0">
              <a:latin typeface="Avenir Next LT Pro" panose="020B05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73D2A5C-98CC-21BA-3D19-7C281B29526E}"/>
              </a:ext>
            </a:extLst>
          </p:cNvPr>
          <p:cNvCxnSpPr>
            <a:cxnSpLocks/>
          </p:cNvCxnSpPr>
          <p:nvPr/>
        </p:nvCxnSpPr>
        <p:spPr>
          <a:xfrm>
            <a:off x="1733968" y="1248436"/>
            <a:ext cx="8961123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B397F2DA-EFD3-380B-6B5D-F70A7D7C5875}"/>
              </a:ext>
            </a:extLst>
          </p:cNvPr>
          <p:cNvSpPr txBox="1"/>
          <p:nvPr/>
        </p:nvSpPr>
        <p:spPr>
          <a:xfrm>
            <a:off x="1483360" y="467067"/>
            <a:ext cx="110676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kern="1200" dirty="0">
                <a:solidFill>
                  <a:schemeClr val="tx1"/>
                </a:solidFill>
                <a:effectLst/>
                <a:latin typeface="Avenir Next LT Pro" panose="020B0504020202020204" pitchFamily="34" charset="0"/>
                <a:ea typeface="+mj-ea"/>
                <a:cs typeface="+mj-cs"/>
              </a:rPr>
              <a:t>Surprise 5</a:t>
            </a:r>
            <a:endParaRPr lang="en-GB" sz="2800" dirty="0">
              <a:latin typeface="Avenir Next LT Pro" panose="020B05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C2F7B0-8C3E-D797-D466-45B21743D065}"/>
              </a:ext>
            </a:extLst>
          </p:cNvPr>
          <p:cNvSpPr/>
          <p:nvPr/>
        </p:nvSpPr>
        <p:spPr>
          <a:xfrm>
            <a:off x="0" y="0"/>
            <a:ext cx="411061" cy="6858000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EC5608-16C7-D6AD-A482-36201B0D430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30529" y="1328738"/>
            <a:ext cx="9438523" cy="45105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altLang="en-US" dirty="0">
                <a:latin typeface="Arial Regular"/>
              </a:rPr>
              <a:t>The Sprint Backlog can change!</a:t>
            </a:r>
          </a:p>
          <a:p>
            <a:pPr marL="0" indent="0">
              <a:buNone/>
            </a:pPr>
            <a:br>
              <a:rPr lang="en-AU" altLang="ja-JP" dirty="0">
                <a:latin typeface="Arial Regular"/>
              </a:rPr>
            </a:br>
            <a:endParaRPr lang="en-AU" altLang="ja-JP" dirty="0">
              <a:latin typeface="Arial Regular"/>
            </a:endParaRPr>
          </a:p>
          <a:p>
            <a:pPr marL="0" indent="0">
              <a:buNone/>
            </a:pPr>
            <a:r>
              <a:rPr lang="en-AU" altLang="ja-JP" dirty="0">
                <a:latin typeface="Arial Regular"/>
              </a:rPr>
              <a:t>Was this another contradiction with earlier versions of the Guide?</a:t>
            </a:r>
          </a:p>
          <a:p>
            <a:pPr marL="0" indent="0">
              <a:buNone/>
            </a:pPr>
            <a:br>
              <a:rPr lang="en-AU" altLang="ja-JP" dirty="0">
                <a:latin typeface="Arial Regular"/>
              </a:rPr>
            </a:br>
            <a:endParaRPr lang="en-AU" altLang="ja-JP" dirty="0">
              <a:latin typeface="Arial Regular"/>
            </a:endParaRPr>
          </a:p>
          <a:p>
            <a:pPr marL="0" indent="0">
              <a:buNone/>
            </a:pPr>
            <a:r>
              <a:rPr lang="en-AU" altLang="ja-JP" dirty="0">
                <a:latin typeface="Arial Regular"/>
              </a:rPr>
              <a:t>Is it worthwhile to figure out “precisely” how much to take into the Sprint during Planning?</a:t>
            </a:r>
            <a:endParaRPr lang="en-US" altLang="ja-JP" dirty="0">
              <a:latin typeface="Arial Regular"/>
            </a:endParaRPr>
          </a:p>
          <a:p>
            <a:pPr>
              <a:spcBef>
                <a:spcPct val="60000"/>
              </a:spcBef>
            </a:pPr>
            <a:endParaRPr lang="en-GB" altLang="en-US" dirty="0">
              <a:latin typeface="TradeGothic" charset="0"/>
            </a:endParaRPr>
          </a:p>
          <a:p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98560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433B160-2357-5600-6400-D8F328181DC7}"/>
              </a:ext>
            </a:extLst>
          </p:cNvPr>
          <p:cNvSpPr txBox="1"/>
          <p:nvPr/>
        </p:nvSpPr>
        <p:spPr>
          <a:xfrm>
            <a:off x="914400" y="696575"/>
            <a:ext cx="110676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2800" dirty="0">
              <a:latin typeface="Avenir Next LT Pro" panose="020B05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73D2A5C-98CC-21BA-3D19-7C281B29526E}"/>
              </a:ext>
            </a:extLst>
          </p:cNvPr>
          <p:cNvCxnSpPr>
            <a:cxnSpLocks/>
          </p:cNvCxnSpPr>
          <p:nvPr/>
        </p:nvCxnSpPr>
        <p:spPr>
          <a:xfrm>
            <a:off x="1733968" y="1248436"/>
            <a:ext cx="8961123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B397F2DA-EFD3-380B-6B5D-F70A7D7C5875}"/>
              </a:ext>
            </a:extLst>
          </p:cNvPr>
          <p:cNvSpPr txBox="1"/>
          <p:nvPr/>
        </p:nvSpPr>
        <p:spPr>
          <a:xfrm>
            <a:off x="1483360" y="467067"/>
            <a:ext cx="110676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kern="1200" dirty="0">
                <a:solidFill>
                  <a:schemeClr val="tx1"/>
                </a:solidFill>
                <a:effectLst/>
                <a:latin typeface="Avenir Next LT Pro" panose="020B0504020202020204" pitchFamily="34" charset="0"/>
                <a:ea typeface="+mj-ea"/>
                <a:cs typeface="+mj-cs"/>
              </a:rPr>
              <a:t>Surprise 6</a:t>
            </a:r>
            <a:endParaRPr lang="en-GB" sz="2800" dirty="0">
              <a:latin typeface="Avenir Next LT Pro" panose="020B05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C2F7B0-8C3E-D797-D466-45B21743D065}"/>
              </a:ext>
            </a:extLst>
          </p:cNvPr>
          <p:cNvSpPr/>
          <p:nvPr/>
        </p:nvSpPr>
        <p:spPr>
          <a:xfrm>
            <a:off x="0" y="0"/>
            <a:ext cx="411061" cy="6858000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946D1-3B6E-4228-FA71-90C57FA1982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14487" y="1328738"/>
            <a:ext cx="9502691" cy="44785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altLang="en-US" dirty="0">
                <a:latin typeface="Arial Regular"/>
              </a:rPr>
              <a:t>What was not in it!</a:t>
            </a:r>
          </a:p>
          <a:p>
            <a:pPr marL="0" indent="0">
              <a:buNone/>
            </a:pPr>
            <a:endParaRPr lang="en-AU" altLang="ja-JP" dirty="0">
              <a:latin typeface="Arial Regular"/>
            </a:endParaRPr>
          </a:p>
          <a:p>
            <a:pPr marL="0" indent="0">
              <a:buNone/>
            </a:pPr>
            <a:r>
              <a:rPr lang="en-AU" altLang="ja-JP" dirty="0">
                <a:latin typeface="Arial Regular"/>
              </a:rPr>
              <a:t>Where are all those things that people say about Scrum or that you should do in Scrum?</a:t>
            </a:r>
            <a:br>
              <a:rPr lang="en-AU" altLang="ja-JP" dirty="0">
                <a:latin typeface="Arial Regular"/>
              </a:rPr>
            </a:br>
            <a:endParaRPr lang="en-AU" altLang="ja-JP" dirty="0">
              <a:latin typeface="Arial Regular"/>
            </a:endParaRPr>
          </a:p>
          <a:p>
            <a:pPr lvl="1"/>
            <a:r>
              <a:rPr lang="en-US" altLang="en-US" sz="2800" dirty="0">
                <a:latin typeface="Arial Regular"/>
              </a:rPr>
              <a:t>The SM needs to protect the team from the PO (!)</a:t>
            </a:r>
            <a:br>
              <a:rPr lang="en-US" altLang="en-US" sz="2800" dirty="0">
                <a:latin typeface="Arial Regular"/>
              </a:rPr>
            </a:br>
            <a:endParaRPr lang="en-US" altLang="en-US" sz="2800" dirty="0">
              <a:latin typeface="Arial Regular"/>
            </a:endParaRPr>
          </a:p>
          <a:p>
            <a:pPr lvl="1"/>
            <a:r>
              <a:rPr lang="en-AU" altLang="en-US" sz="2800" dirty="0">
                <a:solidFill>
                  <a:srgbClr val="000000"/>
                </a:solidFill>
                <a:latin typeface="Arial Regular"/>
              </a:rPr>
              <a:t>That something bad has happened if all the items in the Sprint Backlog were not completed</a:t>
            </a:r>
            <a:br>
              <a:rPr lang="en-AU" altLang="en-US" sz="2800" dirty="0">
                <a:solidFill>
                  <a:srgbClr val="000000"/>
                </a:solidFill>
                <a:latin typeface="Arial Regular"/>
              </a:rPr>
            </a:br>
            <a:endParaRPr lang="en-AU" altLang="en-US" sz="2800" dirty="0">
              <a:solidFill>
                <a:srgbClr val="000000"/>
              </a:solidFill>
              <a:latin typeface="Arial Regular"/>
            </a:endParaRPr>
          </a:p>
          <a:p>
            <a:pPr lvl="1"/>
            <a:r>
              <a:rPr lang="en-AU" altLang="en-US" sz="2800" dirty="0">
                <a:solidFill>
                  <a:srgbClr val="000000"/>
                </a:solidFill>
                <a:latin typeface="Arial Regular"/>
              </a:rPr>
              <a:t>You need to estimate items</a:t>
            </a:r>
            <a:endParaRPr lang="en-US" altLang="en-US" sz="2800" dirty="0">
              <a:latin typeface="Arial Regular"/>
            </a:endParaRPr>
          </a:p>
          <a:p>
            <a:pPr lvl="1"/>
            <a:endParaRPr lang="en-US" altLang="en-US" sz="2800" dirty="0">
              <a:latin typeface="Arial Regular"/>
            </a:endParaRPr>
          </a:p>
          <a:p>
            <a:endParaRPr lang="en-US" altLang="en-US" dirty="0">
              <a:latin typeface="Arial Regular"/>
            </a:endParaRPr>
          </a:p>
          <a:p>
            <a:endParaRPr lang="en-US" altLang="en-US" dirty="0">
              <a:latin typeface="Aria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564743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433B160-2357-5600-6400-D8F328181DC7}"/>
              </a:ext>
            </a:extLst>
          </p:cNvPr>
          <p:cNvSpPr txBox="1"/>
          <p:nvPr/>
        </p:nvSpPr>
        <p:spPr>
          <a:xfrm>
            <a:off x="914400" y="696575"/>
            <a:ext cx="110676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2800" dirty="0">
              <a:latin typeface="Avenir Next LT Pro" panose="020B05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73D2A5C-98CC-21BA-3D19-7C281B29526E}"/>
              </a:ext>
            </a:extLst>
          </p:cNvPr>
          <p:cNvCxnSpPr>
            <a:cxnSpLocks/>
          </p:cNvCxnSpPr>
          <p:nvPr/>
        </p:nvCxnSpPr>
        <p:spPr>
          <a:xfrm>
            <a:off x="1733968" y="1248436"/>
            <a:ext cx="8961123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B397F2DA-EFD3-380B-6B5D-F70A7D7C5875}"/>
              </a:ext>
            </a:extLst>
          </p:cNvPr>
          <p:cNvSpPr txBox="1"/>
          <p:nvPr/>
        </p:nvSpPr>
        <p:spPr>
          <a:xfrm>
            <a:off x="1483360" y="467067"/>
            <a:ext cx="110676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kern="1200" dirty="0">
                <a:solidFill>
                  <a:schemeClr val="tx1"/>
                </a:solidFill>
                <a:effectLst/>
                <a:latin typeface="Avenir Next LT Pro" panose="020B0504020202020204" pitchFamily="34" charset="0"/>
                <a:ea typeface="+mj-ea"/>
                <a:cs typeface="+mj-cs"/>
              </a:rPr>
              <a:t>Different versions of the Guide</a:t>
            </a:r>
            <a:endParaRPr lang="en-GB" sz="2800" dirty="0">
              <a:latin typeface="Avenir Next LT Pro" panose="020B05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C2F7B0-8C3E-D797-D466-45B21743D065}"/>
              </a:ext>
            </a:extLst>
          </p:cNvPr>
          <p:cNvSpPr/>
          <p:nvPr/>
        </p:nvSpPr>
        <p:spPr>
          <a:xfrm>
            <a:off x="0" y="0"/>
            <a:ext cx="411061" cy="6858000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B767AE-2855-C0D5-DDC0-AF33A09FD02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34277" y="1328738"/>
            <a:ext cx="6647197" cy="4832685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AU" altLang="en-US" dirty="0">
                <a:latin typeface="Arial Regular"/>
              </a:rPr>
              <a:t>We are uncovering better ways of working</a:t>
            </a:r>
            <a:br>
              <a:rPr lang="en-AU" altLang="en-US" dirty="0">
                <a:latin typeface="Arial Regular"/>
              </a:rPr>
            </a:br>
            <a:endParaRPr lang="en-AU" altLang="en-US" dirty="0">
              <a:latin typeface="Arial Regular"/>
            </a:endParaRPr>
          </a:p>
          <a:p>
            <a:pPr marL="0" indent="0">
              <a:buNone/>
              <a:defRPr/>
            </a:pPr>
            <a:br>
              <a:rPr lang="en-AU" altLang="en-US" dirty="0">
                <a:latin typeface="Arial Regular"/>
              </a:rPr>
            </a:br>
            <a:r>
              <a:rPr lang="en-AU" altLang="en-US" dirty="0">
                <a:latin typeface="Arial Regular"/>
              </a:rPr>
              <a:t>How many different ways are Scrum teams really working?</a:t>
            </a:r>
          </a:p>
          <a:p>
            <a:pPr marL="0" indent="0">
              <a:buNone/>
              <a:defRPr/>
            </a:pPr>
            <a:br>
              <a:rPr lang="en-US" altLang="ja-JP" dirty="0">
                <a:latin typeface="Arial Regular"/>
              </a:rPr>
            </a:br>
            <a:endParaRPr lang="en-US" altLang="ja-JP" dirty="0">
              <a:latin typeface="Arial Regular"/>
            </a:endParaRPr>
          </a:p>
          <a:p>
            <a:pPr marL="0" indent="0">
              <a:spcBef>
                <a:spcPct val="60000"/>
              </a:spcBef>
              <a:buNone/>
              <a:defRPr/>
            </a:pPr>
            <a:r>
              <a:rPr lang="en-GB" altLang="en-US" dirty="0">
                <a:latin typeface="Arial Regular"/>
              </a:rPr>
              <a:t>Is Scrum really a generally applicable framework?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FAD4596-0107-A851-B5AC-BC07AE78F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473" y="1459834"/>
            <a:ext cx="3828795" cy="3828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6084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433B160-2357-5600-6400-D8F328181DC7}"/>
              </a:ext>
            </a:extLst>
          </p:cNvPr>
          <p:cNvSpPr txBox="1"/>
          <p:nvPr/>
        </p:nvSpPr>
        <p:spPr>
          <a:xfrm>
            <a:off x="914400" y="696575"/>
            <a:ext cx="110676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2800" dirty="0">
              <a:latin typeface="Avenir Next LT Pro" panose="020B05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73D2A5C-98CC-21BA-3D19-7C281B29526E}"/>
              </a:ext>
            </a:extLst>
          </p:cNvPr>
          <p:cNvCxnSpPr>
            <a:cxnSpLocks/>
          </p:cNvCxnSpPr>
          <p:nvPr/>
        </p:nvCxnSpPr>
        <p:spPr>
          <a:xfrm>
            <a:off x="1733968" y="1248436"/>
            <a:ext cx="8961123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B397F2DA-EFD3-380B-6B5D-F70A7D7C5875}"/>
              </a:ext>
            </a:extLst>
          </p:cNvPr>
          <p:cNvSpPr txBox="1"/>
          <p:nvPr/>
        </p:nvSpPr>
        <p:spPr>
          <a:xfrm>
            <a:off x="1483360" y="467067"/>
            <a:ext cx="110676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kern="1200" dirty="0">
                <a:solidFill>
                  <a:schemeClr val="tx1"/>
                </a:solidFill>
                <a:effectLst/>
                <a:latin typeface="Avenir Next LT Pro" panose="020B0504020202020204" pitchFamily="34" charset="0"/>
                <a:ea typeface="+mj-ea"/>
                <a:cs typeface="+mj-cs"/>
              </a:rPr>
              <a:t>Discovery Framework or Delivery Framework?</a:t>
            </a:r>
            <a:endParaRPr lang="en-GB" sz="2800" dirty="0">
              <a:latin typeface="Avenir Next LT Pro" panose="020B05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C2F7B0-8C3E-D797-D466-45B21743D065}"/>
              </a:ext>
            </a:extLst>
          </p:cNvPr>
          <p:cNvSpPr/>
          <p:nvPr/>
        </p:nvSpPr>
        <p:spPr>
          <a:xfrm>
            <a:off x="0" y="0"/>
            <a:ext cx="411061" cy="6858000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A2361-330D-5E30-59C8-09213828A68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30529" y="1328737"/>
            <a:ext cx="7772400" cy="50621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altLang="en-US" dirty="0">
                <a:latin typeface="Arial Regular"/>
              </a:rPr>
              <a:t>What does “discovery framework” mean?</a:t>
            </a:r>
          </a:p>
          <a:p>
            <a:pPr marL="0" indent="0">
              <a:buNone/>
            </a:pPr>
            <a:br>
              <a:rPr lang="en-AU" altLang="ja-JP" dirty="0">
                <a:latin typeface="Arial Regular"/>
              </a:rPr>
            </a:br>
            <a:endParaRPr lang="en-AU" altLang="ja-JP" dirty="0">
              <a:latin typeface="Arial Regular"/>
            </a:endParaRPr>
          </a:p>
          <a:p>
            <a:pPr marL="0" indent="0">
              <a:buNone/>
            </a:pPr>
            <a:r>
              <a:rPr lang="en-AU" altLang="ja-JP" dirty="0">
                <a:latin typeface="Arial Regular"/>
              </a:rPr>
              <a:t>Water-Scrum-Fall</a:t>
            </a:r>
          </a:p>
          <a:p>
            <a:pPr marL="0" indent="0">
              <a:buNone/>
            </a:pPr>
            <a:br>
              <a:rPr lang="en-AU" altLang="ja-JP" dirty="0">
                <a:latin typeface="Arial Regular"/>
              </a:rPr>
            </a:br>
            <a:endParaRPr lang="en-AU" altLang="ja-JP" dirty="0">
              <a:latin typeface="Arial Regular"/>
            </a:endParaRPr>
          </a:p>
          <a:p>
            <a:pPr marL="0" indent="0">
              <a:buNone/>
            </a:pPr>
            <a:r>
              <a:rPr lang="en-AU" altLang="ja-JP" dirty="0">
                <a:latin typeface="Arial Regular"/>
              </a:rPr>
              <a:t>What about earlier versions of the Guide?</a:t>
            </a:r>
          </a:p>
          <a:p>
            <a:pPr marL="0" indent="0">
              <a:buNone/>
            </a:pPr>
            <a:br>
              <a:rPr lang="en-AU" altLang="ja-JP" dirty="0">
                <a:latin typeface="Arial Regular"/>
              </a:rPr>
            </a:br>
            <a:endParaRPr lang="en-AU" altLang="ja-JP" dirty="0">
              <a:latin typeface="Arial Regular"/>
            </a:endParaRPr>
          </a:p>
          <a:p>
            <a:pPr marL="0" indent="0">
              <a:buNone/>
            </a:pPr>
            <a:r>
              <a:rPr lang="en-AU" altLang="ja-JP" dirty="0">
                <a:latin typeface="Arial Regular"/>
              </a:rPr>
              <a:t>Does Uncle Bob get a say?</a:t>
            </a:r>
          </a:p>
          <a:p>
            <a:endParaRPr lang="en-US" altLang="ja-JP" dirty="0"/>
          </a:p>
          <a:p>
            <a:pPr>
              <a:spcBef>
                <a:spcPct val="60000"/>
              </a:spcBef>
            </a:pPr>
            <a:endParaRPr lang="en-GB" altLang="en-US" dirty="0">
              <a:latin typeface="TradeGothic" charset="0"/>
            </a:endParaRPr>
          </a:p>
          <a:p>
            <a:endParaRPr lang="en-US" altLang="en-US" dirty="0"/>
          </a:p>
          <a:p>
            <a:endParaRPr lang="en-US" alt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B27E6A0-4734-E6D9-CA80-36DFC37E1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1611" y="1328738"/>
            <a:ext cx="3061571" cy="5428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1864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433B160-2357-5600-6400-D8F328181DC7}"/>
              </a:ext>
            </a:extLst>
          </p:cNvPr>
          <p:cNvSpPr txBox="1"/>
          <p:nvPr/>
        </p:nvSpPr>
        <p:spPr>
          <a:xfrm>
            <a:off x="914400" y="696575"/>
            <a:ext cx="110676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2800" dirty="0">
              <a:latin typeface="Avenir Next LT Pro" panose="020B05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73D2A5C-98CC-21BA-3D19-7C281B29526E}"/>
              </a:ext>
            </a:extLst>
          </p:cNvPr>
          <p:cNvCxnSpPr>
            <a:cxnSpLocks/>
          </p:cNvCxnSpPr>
          <p:nvPr/>
        </p:nvCxnSpPr>
        <p:spPr>
          <a:xfrm>
            <a:off x="1733968" y="1248436"/>
            <a:ext cx="8961123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B397F2DA-EFD3-380B-6B5D-F70A7D7C5875}"/>
              </a:ext>
            </a:extLst>
          </p:cNvPr>
          <p:cNvSpPr txBox="1"/>
          <p:nvPr/>
        </p:nvSpPr>
        <p:spPr>
          <a:xfrm>
            <a:off x="1483360" y="467067"/>
            <a:ext cx="110676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kern="1200" dirty="0">
                <a:solidFill>
                  <a:schemeClr val="tx1"/>
                </a:solidFill>
                <a:effectLst/>
                <a:latin typeface="Avenir Next LT Pro" panose="020B0504020202020204" pitchFamily="34" charset="0"/>
                <a:ea typeface="+mj-ea"/>
                <a:cs typeface="+mj-cs"/>
              </a:rPr>
              <a:t>Discovery vs Delivery Scenarios</a:t>
            </a:r>
            <a:endParaRPr lang="en-GB" sz="2800" dirty="0">
              <a:latin typeface="Avenir Next LT Pro" panose="020B05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C2F7B0-8C3E-D797-D466-45B21743D065}"/>
              </a:ext>
            </a:extLst>
          </p:cNvPr>
          <p:cNvSpPr/>
          <p:nvPr/>
        </p:nvSpPr>
        <p:spPr>
          <a:xfrm>
            <a:off x="0" y="0"/>
            <a:ext cx="411061" cy="6858000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03BAFB-9411-FCE9-16AA-7108353F24AE}"/>
              </a:ext>
            </a:extLst>
          </p:cNvPr>
          <p:cNvSpPr txBox="1"/>
          <p:nvPr/>
        </p:nvSpPr>
        <p:spPr>
          <a:xfrm>
            <a:off x="1219200" y="1684424"/>
            <a:ext cx="8189494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altLang="en-US" sz="2800" dirty="0">
                <a:latin typeface="Arial Regular"/>
              </a:rPr>
              <a:t>A new product being developed – we need to figure out what users really want</a:t>
            </a:r>
            <a:br>
              <a:rPr lang="en-US" altLang="en-US" sz="2800" dirty="0">
                <a:latin typeface="Arial Regular"/>
              </a:rPr>
            </a:br>
            <a:br>
              <a:rPr lang="en-US" altLang="en-US" sz="2800" dirty="0">
                <a:latin typeface="Arial Regular"/>
              </a:rPr>
            </a:br>
            <a:br>
              <a:rPr lang="en-US" altLang="en-US" sz="2800" dirty="0">
                <a:latin typeface="Arial Regular"/>
              </a:rPr>
            </a:br>
            <a:endParaRPr lang="en-US" altLang="en-US" sz="2800" dirty="0">
              <a:latin typeface="Arial Regular"/>
            </a:endParaRPr>
          </a:p>
          <a:p>
            <a:pPr lvl="1"/>
            <a:r>
              <a:rPr lang="en-AU" altLang="en-US" sz="2800" dirty="0">
                <a:latin typeface="Arial Regular"/>
              </a:rPr>
              <a:t>A mature product in production being continuously developed by a large organisation</a:t>
            </a:r>
          </a:p>
        </p:txBody>
      </p:sp>
    </p:spTree>
    <p:extLst>
      <p:ext uri="{BB962C8B-B14F-4D97-AF65-F5344CB8AC3E}">
        <p14:creationId xmlns:p14="http://schemas.microsoft.com/office/powerpoint/2010/main" val="3637201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433B160-2357-5600-6400-D8F328181DC7}"/>
              </a:ext>
            </a:extLst>
          </p:cNvPr>
          <p:cNvSpPr txBox="1"/>
          <p:nvPr/>
        </p:nvSpPr>
        <p:spPr>
          <a:xfrm>
            <a:off x="914400" y="696575"/>
            <a:ext cx="110676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2800" dirty="0">
              <a:latin typeface="Avenir Next LT Pro" panose="020B05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73D2A5C-98CC-21BA-3D19-7C281B29526E}"/>
              </a:ext>
            </a:extLst>
          </p:cNvPr>
          <p:cNvCxnSpPr>
            <a:cxnSpLocks/>
          </p:cNvCxnSpPr>
          <p:nvPr/>
        </p:nvCxnSpPr>
        <p:spPr>
          <a:xfrm>
            <a:off x="1733968" y="1248436"/>
            <a:ext cx="8961123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B397F2DA-EFD3-380B-6B5D-F70A7D7C5875}"/>
              </a:ext>
            </a:extLst>
          </p:cNvPr>
          <p:cNvSpPr txBox="1"/>
          <p:nvPr/>
        </p:nvSpPr>
        <p:spPr>
          <a:xfrm>
            <a:off x="1483360" y="467067"/>
            <a:ext cx="110676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kern="1200" dirty="0">
                <a:solidFill>
                  <a:schemeClr val="tx1"/>
                </a:solidFill>
                <a:effectLst/>
                <a:latin typeface="Avenir Next LT Pro" panose="020B0504020202020204" pitchFamily="34" charset="0"/>
                <a:ea typeface="+mj-ea"/>
                <a:cs typeface="+mj-cs"/>
              </a:rPr>
              <a:t>The many cargo cults of agile</a:t>
            </a:r>
            <a:endParaRPr lang="en-GB" sz="2800" dirty="0">
              <a:latin typeface="Avenir Next LT Pro" panose="020B05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C2F7B0-8C3E-D797-D466-45B21743D065}"/>
              </a:ext>
            </a:extLst>
          </p:cNvPr>
          <p:cNvSpPr/>
          <p:nvPr/>
        </p:nvSpPr>
        <p:spPr>
          <a:xfrm>
            <a:off x="0" y="0"/>
            <a:ext cx="411061" cy="6858000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ECFAA-0365-DC01-1FD3-99F56B2F2DA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98445" y="1328738"/>
            <a:ext cx="8668501" cy="4671007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AU" altLang="en-US" sz="4500" dirty="0">
                <a:latin typeface="Arial Regular"/>
              </a:rPr>
              <a:t>Should Scrum Masters quote the Guide?</a:t>
            </a:r>
          </a:p>
          <a:p>
            <a:pPr marL="0" indent="0">
              <a:lnSpc>
                <a:spcPct val="100000"/>
              </a:lnSpc>
              <a:buNone/>
            </a:pPr>
            <a:endParaRPr lang="en-AU" altLang="en-US" sz="4500" dirty="0">
              <a:latin typeface="Arial Regular"/>
            </a:endParaRPr>
          </a:p>
          <a:p>
            <a:pPr marL="0" indent="0">
              <a:lnSpc>
                <a:spcPct val="100000"/>
              </a:lnSpc>
              <a:spcBef>
                <a:spcPct val="60000"/>
              </a:spcBef>
              <a:buNone/>
            </a:pPr>
            <a:r>
              <a:rPr lang="en-US" altLang="en-US" sz="4500" dirty="0">
                <a:latin typeface="Arial Regular"/>
              </a:rPr>
              <a:t>Why is Scrum the default approach?</a:t>
            </a:r>
          </a:p>
          <a:p>
            <a:pPr marL="0" indent="0">
              <a:lnSpc>
                <a:spcPct val="100000"/>
              </a:lnSpc>
              <a:spcBef>
                <a:spcPct val="60000"/>
              </a:spcBef>
              <a:buNone/>
            </a:pPr>
            <a:endParaRPr lang="en-GB" altLang="en-US" sz="4500" dirty="0">
              <a:latin typeface="Arial Regular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en-US" sz="4500" dirty="0">
                <a:latin typeface="Arial Regular"/>
              </a:rPr>
              <a:t>Certifications for SMs and POs, but who cares about developers?</a:t>
            </a:r>
          </a:p>
          <a:p>
            <a:pPr marL="0" indent="0">
              <a:lnSpc>
                <a:spcPct val="100000"/>
              </a:lnSpc>
              <a:buNone/>
            </a:pPr>
            <a:endParaRPr lang="en-US" altLang="en-US" sz="4500" dirty="0">
              <a:latin typeface="Arial Regular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en-US" sz="4500" dirty="0">
                <a:latin typeface="Arial Regular"/>
              </a:rPr>
              <a:t>How much do developers really know about Scrum?</a:t>
            </a:r>
            <a:br>
              <a:rPr lang="en-US" altLang="en-US" sz="4500" dirty="0">
                <a:latin typeface="Arial Regular"/>
              </a:rPr>
            </a:br>
            <a:endParaRPr lang="en-US" altLang="en-US" sz="4500" dirty="0">
              <a:latin typeface="Arial Regular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en-US" sz="4500" dirty="0">
                <a:latin typeface="Arial Regular"/>
              </a:rPr>
              <a:t>What about those 3 questions?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61915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433B160-2357-5600-6400-D8F328181DC7}"/>
              </a:ext>
            </a:extLst>
          </p:cNvPr>
          <p:cNvSpPr txBox="1"/>
          <p:nvPr/>
        </p:nvSpPr>
        <p:spPr>
          <a:xfrm>
            <a:off x="914400" y="696575"/>
            <a:ext cx="110676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2800" dirty="0">
              <a:latin typeface="Avenir Next LT Pro" panose="020B05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73D2A5C-98CC-21BA-3D19-7C281B29526E}"/>
              </a:ext>
            </a:extLst>
          </p:cNvPr>
          <p:cNvCxnSpPr>
            <a:cxnSpLocks/>
          </p:cNvCxnSpPr>
          <p:nvPr/>
        </p:nvCxnSpPr>
        <p:spPr>
          <a:xfrm>
            <a:off x="1733968" y="1248436"/>
            <a:ext cx="8961123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B397F2DA-EFD3-380B-6B5D-F70A7D7C5875}"/>
              </a:ext>
            </a:extLst>
          </p:cNvPr>
          <p:cNvSpPr txBox="1"/>
          <p:nvPr/>
        </p:nvSpPr>
        <p:spPr>
          <a:xfrm>
            <a:off x="1483360" y="467067"/>
            <a:ext cx="110676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kern="1200" dirty="0">
                <a:solidFill>
                  <a:schemeClr val="tx1"/>
                </a:solidFill>
                <a:effectLst/>
                <a:latin typeface="Avenir Next LT Pro" panose="020B0504020202020204" pitchFamily="34" charset="0"/>
                <a:ea typeface="+mj-ea"/>
                <a:cs typeface="+mj-cs"/>
              </a:rPr>
              <a:t>Should we follow the Scrum Guide?</a:t>
            </a:r>
            <a:endParaRPr lang="en-GB" sz="2800" dirty="0">
              <a:latin typeface="Avenir Next LT Pro" panose="020B05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C2F7B0-8C3E-D797-D466-45B21743D065}"/>
              </a:ext>
            </a:extLst>
          </p:cNvPr>
          <p:cNvSpPr/>
          <p:nvPr/>
        </p:nvSpPr>
        <p:spPr>
          <a:xfrm>
            <a:off x="0" y="0"/>
            <a:ext cx="411061" cy="6858000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BDF1C-98FF-91BB-C967-906AE952545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62610" y="1328738"/>
            <a:ext cx="7772400" cy="3260725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AU" altLang="en-US" dirty="0">
                <a:latin typeface="Arial Regular"/>
              </a:rPr>
              <a:t>Would that make you a purist?</a:t>
            </a:r>
            <a:endParaRPr lang="en-US" altLang="en-US" dirty="0">
              <a:latin typeface="Arial Regular"/>
            </a:endParaRPr>
          </a:p>
          <a:p>
            <a:endParaRPr lang="en-US" alt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DBA614E-D8C8-A846-3071-424DD4A8D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967" y="1943099"/>
            <a:ext cx="7329821" cy="4250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65484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433B160-2357-5600-6400-D8F328181DC7}"/>
              </a:ext>
            </a:extLst>
          </p:cNvPr>
          <p:cNvSpPr txBox="1"/>
          <p:nvPr/>
        </p:nvSpPr>
        <p:spPr>
          <a:xfrm>
            <a:off x="914400" y="696575"/>
            <a:ext cx="110676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2800" dirty="0">
              <a:latin typeface="Avenir Next LT Pro" panose="020B05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73D2A5C-98CC-21BA-3D19-7C281B29526E}"/>
              </a:ext>
            </a:extLst>
          </p:cNvPr>
          <p:cNvCxnSpPr>
            <a:cxnSpLocks/>
          </p:cNvCxnSpPr>
          <p:nvPr/>
        </p:nvCxnSpPr>
        <p:spPr>
          <a:xfrm>
            <a:off x="1733968" y="1248436"/>
            <a:ext cx="8961123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B397F2DA-EFD3-380B-6B5D-F70A7D7C5875}"/>
              </a:ext>
            </a:extLst>
          </p:cNvPr>
          <p:cNvSpPr txBox="1"/>
          <p:nvPr/>
        </p:nvSpPr>
        <p:spPr>
          <a:xfrm>
            <a:off x="1483360" y="467067"/>
            <a:ext cx="110676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kern="1200" dirty="0">
                <a:solidFill>
                  <a:schemeClr val="tx1"/>
                </a:solidFill>
                <a:effectLst/>
                <a:latin typeface="Avenir Next LT Pro" panose="020B0504020202020204" pitchFamily="34" charset="0"/>
                <a:ea typeface="+mj-ea"/>
                <a:cs typeface="+mj-cs"/>
              </a:rPr>
              <a:t>Should Scrum team members read the Guide?</a:t>
            </a:r>
            <a:endParaRPr lang="en-GB" sz="2800" dirty="0">
              <a:latin typeface="Avenir Next LT Pro" panose="020B05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C2F7B0-8C3E-D797-D466-45B21743D065}"/>
              </a:ext>
            </a:extLst>
          </p:cNvPr>
          <p:cNvSpPr/>
          <p:nvPr/>
        </p:nvSpPr>
        <p:spPr>
          <a:xfrm>
            <a:off x="0" y="0"/>
            <a:ext cx="411061" cy="6858000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8DACD-9E58-B346-BBEA-106FB61A50C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58867" y="1328738"/>
            <a:ext cx="4392612" cy="457475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lang="en-AU" altLang="en-US" sz="3000" dirty="0">
                <a:latin typeface="Arial Regular"/>
              </a:rPr>
              <a:t>Should we normalise the idea that everyone in a Scrum team should read the Guide?</a:t>
            </a:r>
          </a:p>
          <a:p>
            <a:pPr marL="0" indent="0">
              <a:lnSpc>
                <a:spcPct val="100000"/>
              </a:lnSpc>
              <a:buNone/>
              <a:defRPr/>
            </a:pPr>
            <a:br>
              <a:rPr lang="en-AU" altLang="en-US" sz="3000" dirty="0">
                <a:latin typeface="Arial Regular"/>
              </a:rPr>
            </a:br>
            <a:endParaRPr lang="en-AU" altLang="en-US" sz="3000" dirty="0">
              <a:latin typeface="Arial Regular"/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AU" altLang="en-US" sz="3000" dirty="0">
                <a:latin typeface="Arial Regular"/>
              </a:rPr>
              <a:t>Do Scrum Masters care if their teams have read the Guide?</a:t>
            </a:r>
          </a:p>
          <a:p>
            <a:pPr>
              <a:lnSpc>
                <a:spcPct val="100000"/>
              </a:lnSpc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2592FF4-CAD0-41C8-1090-638256159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033" y="1328738"/>
            <a:ext cx="5728204" cy="4764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3E51F34-F690-4E85-E0E8-C95C790B3C4F}"/>
              </a:ext>
            </a:extLst>
          </p:cNvPr>
          <p:cNvSpPr/>
          <p:nvPr/>
        </p:nvSpPr>
        <p:spPr>
          <a:xfrm>
            <a:off x="9914021" y="5775159"/>
            <a:ext cx="2234518" cy="9625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2825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433B160-2357-5600-6400-D8F328181DC7}"/>
              </a:ext>
            </a:extLst>
          </p:cNvPr>
          <p:cNvSpPr txBox="1"/>
          <p:nvPr/>
        </p:nvSpPr>
        <p:spPr>
          <a:xfrm>
            <a:off x="914400" y="696575"/>
            <a:ext cx="110676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2800" dirty="0">
              <a:latin typeface="Avenir Next LT Pro" panose="020B05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73D2A5C-98CC-21BA-3D19-7C281B29526E}"/>
              </a:ext>
            </a:extLst>
          </p:cNvPr>
          <p:cNvCxnSpPr>
            <a:cxnSpLocks/>
          </p:cNvCxnSpPr>
          <p:nvPr/>
        </p:nvCxnSpPr>
        <p:spPr>
          <a:xfrm>
            <a:off x="1733968" y="1248436"/>
            <a:ext cx="8961123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B397F2DA-EFD3-380B-6B5D-F70A7D7C5875}"/>
              </a:ext>
            </a:extLst>
          </p:cNvPr>
          <p:cNvSpPr txBox="1"/>
          <p:nvPr/>
        </p:nvSpPr>
        <p:spPr>
          <a:xfrm>
            <a:off x="1483360" y="467067"/>
            <a:ext cx="110676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kern="1200" dirty="0">
                <a:solidFill>
                  <a:schemeClr val="tx1"/>
                </a:solidFill>
                <a:effectLst/>
                <a:latin typeface="Avenir Next LT Pro" panose="020B0504020202020204" pitchFamily="34" charset="0"/>
                <a:ea typeface="+mj-ea"/>
                <a:cs typeface="+mj-cs"/>
              </a:rPr>
              <a:t>Everyone is doing Scrum</a:t>
            </a:r>
            <a:endParaRPr lang="en-GB" sz="2800" dirty="0">
              <a:latin typeface="Avenir Next LT Pro" panose="020B05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C2F7B0-8C3E-D797-D466-45B21743D065}"/>
              </a:ext>
            </a:extLst>
          </p:cNvPr>
          <p:cNvSpPr/>
          <p:nvPr/>
        </p:nvSpPr>
        <p:spPr>
          <a:xfrm>
            <a:off x="0" y="0"/>
            <a:ext cx="411061" cy="6858000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89EBC70-F2EF-FFA2-6EC6-5D7950F218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26783" y="1328738"/>
            <a:ext cx="7772400" cy="3260725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AU" altLang="en-US" sz="3300" dirty="0">
                <a:latin typeface="Arial Regular"/>
              </a:rPr>
              <a:t>What does “Scrum” mean to you?</a:t>
            </a:r>
          </a:p>
          <a:p>
            <a:pPr marL="0" indent="0">
              <a:lnSpc>
                <a:spcPct val="100000"/>
              </a:lnSpc>
              <a:buNone/>
            </a:pPr>
            <a:endParaRPr lang="en-AU" altLang="en-US" sz="3300" dirty="0">
              <a:latin typeface="Arial Regular"/>
            </a:endParaRPr>
          </a:p>
          <a:p>
            <a:pPr marL="0" indent="0">
              <a:lnSpc>
                <a:spcPct val="100000"/>
              </a:lnSpc>
              <a:buNone/>
            </a:pPr>
            <a:endParaRPr lang="en-AU" altLang="en-US" sz="3300" dirty="0">
              <a:latin typeface="Arial Regular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en-US" sz="3300" dirty="0">
                <a:latin typeface="Arial Regular"/>
              </a:rPr>
              <a:t>It seems reasonable for a new team to try and follow the Guide…</a:t>
            </a:r>
          </a:p>
          <a:p>
            <a:pPr marL="0" indent="0">
              <a:lnSpc>
                <a:spcPct val="100000"/>
              </a:lnSpc>
              <a:buNone/>
            </a:pPr>
            <a:endParaRPr lang="en-US" altLang="en-US" sz="3300" dirty="0">
              <a:latin typeface="Arial Regular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en-US" sz="3300" dirty="0">
                <a:latin typeface="Arial Regular"/>
              </a:rPr>
              <a:t>… but it still makes sense to inspect and adapt as you go along</a:t>
            </a:r>
          </a:p>
          <a:p>
            <a:pPr>
              <a:lnSpc>
                <a:spcPct val="100000"/>
              </a:lnSpc>
            </a:pPr>
            <a:endParaRPr lang="en-US" altLang="en-US" dirty="0"/>
          </a:p>
          <a:p>
            <a:endParaRPr lang="en-US" altLang="en-US" dirty="0"/>
          </a:p>
        </p:txBody>
      </p:sp>
      <p:pic>
        <p:nvPicPr>
          <p:cNvPr id="10" name="Picture 9" descr="A picture containing font, calligraphy, handwriting, typography&#10;&#10;Description automatically generated">
            <a:extLst>
              <a:ext uri="{FF2B5EF4-FFF2-40B4-BE49-F238E27FC236}">
                <a16:creationId xmlns:a16="http://schemas.microsoft.com/office/drawing/2014/main" id="{ABDD80DF-6120-8AC2-14CC-8F09036D7A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745" y="4378548"/>
            <a:ext cx="5361428" cy="230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846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433B160-2357-5600-6400-D8F328181DC7}"/>
              </a:ext>
            </a:extLst>
          </p:cNvPr>
          <p:cNvSpPr txBox="1"/>
          <p:nvPr/>
        </p:nvSpPr>
        <p:spPr>
          <a:xfrm>
            <a:off x="914400" y="696575"/>
            <a:ext cx="110676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2800" dirty="0">
              <a:latin typeface="Avenir Next LT Pro" panose="020B05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73D2A5C-98CC-21BA-3D19-7C281B29526E}"/>
              </a:ext>
            </a:extLst>
          </p:cNvPr>
          <p:cNvCxnSpPr>
            <a:cxnSpLocks/>
          </p:cNvCxnSpPr>
          <p:nvPr/>
        </p:nvCxnSpPr>
        <p:spPr>
          <a:xfrm>
            <a:off x="1733968" y="1248436"/>
            <a:ext cx="8961123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B397F2DA-EFD3-380B-6B5D-F70A7D7C5875}"/>
              </a:ext>
            </a:extLst>
          </p:cNvPr>
          <p:cNvSpPr txBox="1"/>
          <p:nvPr/>
        </p:nvSpPr>
        <p:spPr>
          <a:xfrm>
            <a:off x="1483360" y="467067"/>
            <a:ext cx="110676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kern="1200" dirty="0">
                <a:solidFill>
                  <a:schemeClr val="tx1"/>
                </a:solidFill>
                <a:effectLst/>
                <a:latin typeface="Avenir Next LT Pro" panose="020B0504020202020204" pitchFamily="34" charset="0"/>
                <a:ea typeface="+mj-ea"/>
                <a:cs typeface="+mj-cs"/>
              </a:rPr>
              <a:t>Why talk about Scrum?</a:t>
            </a:r>
            <a:endParaRPr lang="en-GB" sz="2800" dirty="0">
              <a:latin typeface="Avenir Next LT Pro" panose="020B05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C2F7B0-8C3E-D797-D466-45B21743D065}"/>
              </a:ext>
            </a:extLst>
          </p:cNvPr>
          <p:cNvSpPr/>
          <p:nvPr/>
        </p:nvSpPr>
        <p:spPr>
          <a:xfrm>
            <a:off x="0" y="0"/>
            <a:ext cx="411061" cy="6858000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6C81729-1283-4993-2AD0-A449878FCD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8455" y="1503342"/>
            <a:ext cx="3302933" cy="49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6319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433B160-2357-5600-6400-D8F328181DC7}"/>
              </a:ext>
            </a:extLst>
          </p:cNvPr>
          <p:cNvSpPr txBox="1"/>
          <p:nvPr/>
        </p:nvSpPr>
        <p:spPr>
          <a:xfrm>
            <a:off x="914400" y="696575"/>
            <a:ext cx="110676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2800" dirty="0">
              <a:latin typeface="Avenir Next LT Pro" panose="020B05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73D2A5C-98CC-21BA-3D19-7C281B29526E}"/>
              </a:ext>
            </a:extLst>
          </p:cNvPr>
          <p:cNvCxnSpPr>
            <a:cxnSpLocks/>
          </p:cNvCxnSpPr>
          <p:nvPr/>
        </p:nvCxnSpPr>
        <p:spPr>
          <a:xfrm>
            <a:off x="1733968" y="1248436"/>
            <a:ext cx="8961123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B397F2DA-EFD3-380B-6B5D-F70A7D7C5875}"/>
              </a:ext>
            </a:extLst>
          </p:cNvPr>
          <p:cNvSpPr txBox="1"/>
          <p:nvPr/>
        </p:nvSpPr>
        <p:spPr>
          <a:xfrm>
            <a:off x="1483360" y="467067"/>
            <a:ext cx="110676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kern="1200" dirty="0">
                <a:solidFill>
                  <a:schemeClr val="tx1"/>
                </a:solidFill>
                <a:effectLst/>
                <a:latin typeface="Avenir Next LT Pro" panose="020B0504020202020204" pitchFamily="34" charset="0"/>
                <a:ea typeface="+mj-ea"/>
                <a:cs typeface="+mj-cs"/>
              </a:rPr>
              <a:t>Is “The Sprint” redundant?</a:t>
            </a:r>
            <a:endParaRPr lang="en-GB" sz="2800" dirty="0">
              <a:latin typeface="Avenir Next LT Pro" panose="020B05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C2F7B0-8C3E-D797-D466-45B21743D065}"/>
              </a:ext>
            </a:extLst>
          </p:cNvPr>
          <p:cNvSpPr/>
          <p:nvPr/>
        </p:nvSpPr>
        <p:spPr>
          <a:xfrm>
            <a:off x="0" y="0"/>
            <a:ext cx="411061" cy="6858000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3462F9-0796-6885-BB65-FF153A9911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968" y="1524237"/>
            <a:ext cx="6030411" cy="452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8687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433B160-2357-5600-6400-D8F328181DC7}"/>
              </a:ext>
            </a:extLst>
          </p:cNvPr>
          <p:cNvSpPr txBox="1"/>
          <p:nvPr/>
        </p:nvSpPr>
        <p:spPr>
          <a:xfrm>
            <a:off x="914400" y="696575"/>
            <a:ext cx="110676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2800" dirty="0">
              <a:latin typeface="Avenir Next LT Pro" panose="020B05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73D2A5C-98CC-21BA-3D19-7C281B29526E}"/>
              </a:ext>
            </a:extLst>
          </p:cNvPr>
          <p:cNvCxnSpPr>
            <a:cxnSpLocks/>
          </p:cNvCxnSpPr>
          <p:nvPr/>
        </p:nvCxnSpPr>
        <p:spPr>
          <a:xfrm>
            <a:off x="1733968" y="1248436"/>
            <a:ext cx="8961123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B397F2DA-EFD3-380B-6B5D-F70A7D7C5875}"/>
              </a:ext>
            </a:extLst>
          </p:cNvPr>
          <p:cNvSpPr txBox="1"/>
          <p:nvPr/>
        </p:nvSpPr>
        <p:spPr>
          <a:xfrm>
            <a:off x="1483360" y="467067"/>
            <a:ext cx="110676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kern="1200" dirty="0">
                <a:solidFill>
                  <a:schemeClr val="tx1"/>
                </a:solidFill>
                <a:effectLst/>
                <a:latin typeface="Avenir Next LT Pro" panose="020B0504020202020204" pitchFamily="34" charset="0"/>
                <a:ea typeface="+mj-ea"/>
                <a:cs typeface="+mj-cs"/>
              </a:rPr>
              <a:t>What is Scrum?</a:t>
            </a:r>
            <a:endParaRPr lang="en-GB" sz="2800" dirty="0">
              <a:latin typeface="Avenir Next LT Pro" panose="020B05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C2F7B0-8C3E-D797-D466-45B21743D065}"/>
              </a:ext>
            </a:extLst>
          </p:cNvPr>
          <p:cNvSpPr/>
          <p:nvPr/>
        </p:nvSpPr>
        <p:spPr>
          <a:xfrm>
            <a:off x="0" y="0"/>
            <a:ext cx="411061" cy="6858000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B26CCA-064E-4AB1-B04E-CCA2FF035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968" y="1571889"/>
            <a:ext cx="6349206" cy="42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6334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433B160-2357-5600-6400-D8F328181DC7}"/>
              </a:ext>
            </a:extLst>
          </p:cNvPr>
          <p:cNvSpPr txBox="1"/>
          <p:nvPr/>
        </p:nvSpPr>
        <p:spPr>
          <a:xfrm>
            <a:off x="914400" y="696575"/>
            <a:ext cx="110676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2800" dirty="0">
              <a:latin typeface="Avenir Next LT Pro" panose="020B05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73D2A5C-98CC-21BA-3D19-7C281B29526E}"/>
              </a:ext>
            </a:extLst>
          </p:cNvPr>
          <p:cNvCxnSpPr>
            <a:cxnSpLocks/>
          </p:cNvCxnSpPr>
          <p:nvPr/>
        </p:nvCxnSpPr>
        <p:spPr>
          <a:xfrm>
            <a:off x="1733968" y="1248436"/>
            <a:ext cx="8961123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B397F2DA-EFD3-380B-6B5D-F70A7D7C5875}"/>
              </a:ext>
            </a:extLst>
          </p:cNvPr>
          <p:cNvSpPr txBox="1"/>
          <p:nvPr/>
        </p:nvSpPr>
        <p:spPr>
          <a:xfrm>
            <a:off x="1483360" y="467067"/>
            <a:ext cx="110676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kern="1200" dirty="0">
                <a:solidFill>
                  <a:schemeClr val="tx1"/>
                </a:solidFill>
                <a:effectLst/>
                <a:latin typeface="Avenir Next LT Pro" panose="020B0504020202020204" pitchFamily="34" charset="0"/>
                <a:ea typeface="+mj-ea"/>
                <a:cs typeface="+mj-cs"/>
              </a:rPr>
              <a:t>Thank you!</a:t>
            </a:r>
            <a:endParaRPr lang="en-GB" sz="2800" dirty="0">
              <a:latin typeface="Avenir Next LT Pro" panose="020B05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C2F7B0-8C3E-D797-D466-45B21743D065}"/>
              </a:ext>
            </a:extLst>
          </p:cNvPr>
          <p:cNvSpPr/>
          <p:nvPr/>
        </p:nvSpPr>
        <p:spPr>
          <a:xfrm>
            <a:off x="0" y="0"/>
            <a:ext cx="411061" cy="6858000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4DAD77-7D52-DF94-25BB-9DD2B9CFB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367" y="1926431"/>
            <a:ext cx="5201820" cy="4684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95D1BA4-0AE4-E132-CE20-F4667FC882B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33224" y="1328738"/>
            <a:ext cx="7772400" cy="3260725"/>
          </a:xfrm>
        </p:spPr>
        <p:txBody>
          <a:bodyPr/>
          <a:lstStyle/>
          <a:p>
            <a:pPr marL="520700" lvl="2" indent="0">
              <a:buFontTx/>
              <a:buNone/>
              <a:defRPr/>
            </a:pP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Arial Regular"/>
              </a:rPr>
              <a:t>https://www.linkedin.com/in/jonny-philip/</a:t>
            </a:r>
          </a:p>
          <a:p>
            <a:pPr lvl="1">
              <a:defRPr/>
            </a:pPr>
            <a:endParaRPr lang="en-US" altLang="en-US" dirty="0"/>
          </a:p>
          <a:p>
            <a:pPr>
              <a:lnSpc>
                <a:spcPct val="100000"/>
              </a:lnSpc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64796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433B160-2357-5600-6400-D8F328181DC7}"/>
              </a:ext>
            </a:extLst>
          </p:cNvPr>
          <p:cNvSpPr txBox="1"/>
          <p:nvPr/>
        </p:nvSpPr>
        <p:spPr>
          <a:xfrm>
            <a:off x="914400" y="696575"/>
            <a:ext cx="110676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2800" dirty="0">
              <a:latin typeface="Avenir Next LT Pro" panose="020B05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73D2A5C-98CC-21BA-3D19-7C281B29526E}"/>
              </a:ext>
            </a:extLst>
          </p:cNvPr>
          <p:cNvCxnSpPr>
            <a:cxnSpLocks/>
          </p:cNvCxnSpPr>
          <p:nvPr/>
        </p:nvCxnSpPr>
        <p:spPr>
          <a:xfrm>
            <a:off x="1733968" y="1248436"/>
            <a:ext cx="8961123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B397F2DA-EFD3-380B-6B5D-F70A7D7C5875}"/>
              </a:ext>
            </a:extLst>
          </p:cNvPr>
          <p:cNvSpPr txBox="1"/>
          <p:nvPr/>
        </p:nvSpPr>
        <p:spPr>
          <a:xfrm>
            <a:off x="1483360" y="467067"/>
            <a:ext cx="110676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kern="1200" dirty="0">
                <a:solidFill>
                  <a:schemeClr val="tx1"/>
                </a:solidFill>
                <a:effectLst/>
                <a:latin typeface="Avenir Next LT Pro" panose="020B0504020202020204" pitchFamily="34" charset="0"/>
                <a:ea typeface="+mj-ea"/>
                <a:cs typeface="+mj-cs"/>
              </a:rPr>
              <a:t>Who am I?</a:t>
            </a:r>
            <a:endParaRPr lang="en-GB" sz="2800" dirty="0">
              <a:latin typeface="Avenir Next LT Pro" panose="020B05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C2F7B0-8C3E-D797-D466-45B21743D065}"/>
              </a:ext>
            </a:extLst>
          </p:cNvPr>
          <p:cNvSpPr/>
          <p:nvPr/>
        </p:nvSpPr>
        <p:spPr>
          <a:xfrm>
            <a:off x="0" y="0"/>
            <a:ext cx="411061" cy="6858000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102B0E34-ECC1-4A61-7AFE-7698FB30B0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0937434"/>
              </p:ext>
            </p:extLst>
          </p:nvPr>
        </p:nvGraphicFramePr>
        <p:xfrm>
          <a:off x="395288" y="1328738"/>
          <a:ext cx="10082212" cy="4542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" name="Picture 16" descr="A picture containing map, atlas, text&#10;&#10;Description automatically generated">
            <a:extLst>
              <a:ext uri="{FF2B5EF4-FFF2-40B4-BE49-F238E27FC236}">
                <a16:creationId xmlns:a16="http://schemas.microsoft.com/office/drawing/2014/main" id="{E3E4FEC0-A43C-69AC-3488-DE8145166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4603750"/>
            <a:ext cx="1962150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8" descr="A picture containing sky, opera house, outdoor, water&#10;&#10;Description automatically generated">
            <a:extLst>
              <a:ext uri="{FF2B5EF4-FFF2-40B4-BE49-F238E27FC236}">
                <a16:creationId xmlns:a16="http://schemas.microsoft.com/office/drawing/2014/main" id="{C1D03E1E-4C00-1344-69F4-C4A2E32A1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138" y="4638675"/>
            <a:ext cx="2201862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0" descr="A yak with long horns standing in a fenced in area&#10;&#10;Description automatically generated with low confidence">
            <a:extLst>
              <a:ext uri="{FF2B5EF4-FFF2-40B4-BE49-F238E27FC236}">
                <a16:creationId xmlns:a16="http://schemas.microsoft.com/office/drawing/2014/main" id="{AE6F09C2-0134-4600-56E3-C33C27580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874" y="4638675"/>
            <a:ext cx="2203450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3013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433B160-2357-5600-6400-D8F328181DC7}"/>
              </a:ext>
            </a:extLst>
          </p:cNvPr>
          <p:cNvSpPr txBox="1"/>
          <p:nvPr/>
        </p:nvSpPr>
        <p:spPr>
          <a:xfrm>
            <a:off x="914400" y="696575"/>
            <a:ext cx="110676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2800" dirty="0">
              <a:latin typeface="Avenir Next LT Pro" panose="020B05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73D2A5C-98CC-21BA-3D19-7C281B29526E}"/>
              </a:ext>
            </a:extLst>
          </p:cNvPr>
          <p:cNvCxnSpPr>
            <a:cxnSpLocks/>
          </p:cNvCxnSpPr>
          <p:nvPr/>
        </p:nvCxnSpPr>
        <p:spPr>
          <a:xfrm>
            <a:off x="1733968" y="1248436"/>
            <a:ext cx="8961123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B397F2DA-EFD3-380B-6B5D-F70A7D7C5875}"/>
              </a:ext>
            </a:extLst>
          </p:cNvPr>
          <p:cNvSpPr txBox="1"/>
          <p:nvPr/>
        </p:nvSpPr>
        <p:spPr>
          <a:xfrm>
            <a:off x="1483360" y="467067"/>
            <a:ext cx="110676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kern="1200" dirty="0">
                <a:solidFill>
                  <a:schemeClr val="tx1"/>
                </a:solidFill>
                <a:effectLst/>
                <a:latin typeface="Avenir Next LT Pro" panose="020B0504020202020204" pitchFamily="34" charset="0"/>
                <a:ea typeface="+mj-ea"/>
                <a:cs typeface="+mj-cs"/>
              </a:rPr>
              <a:t>My Scrum Experience</a:t>
            </a:r>
            <a:endParaRPr lang="en-GB" sz="2800" dirty="0">
              <a:latin typeface="Avenir Next LT Pro" panose="020B05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C2F7B0-8C3E-D797-D466-45B21743D065}"/>
              </a:ext>
            </a:extLst>
          </p:cNvPr>
          <p:cNvSpPr/>
          <p:nvPr/>
        </p:nvSpPr>
        <p:spPr>
          <a:xfrm>
            <a:off x="0" y="0"/>
            <a:ext cx="411061" cy="6858000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A picture containing text, person, human face, clothing&#10;&#10;Description automatically generated">
            <a:extLst>
              <a:ext uri="{FF2B5EF4-FFF2-40B4-BE49-F238E27FC236}">
                <a16:creationId xmlns:a16="http://schemas.microsoft.com/office/drawing/2014/main" id="{F3CF1DC2-EA1D-D6DB-688B-0554EFB85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012" y="1963857"/>
            <a:ext cx="3829384" cy="461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A red circle with a cross&#10;&#10;Description automatically generated with low confidence">
            <a:extLst>
              <a:ext uri="{FF2B5EF4-FFF2-40B4-BE49-F238E27FC236}">
                <a16:creationId xmlns:a16="http://schemas.microsoft.com/office/drawing/2014/main" id="{F8C4C859-ED81-2229-E818-44792331D4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454" y="1449303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105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433B160-2357-5600-6400-D8F328181DC7}"/>
              </a:ext>
            </a:extLst>
          </p:cNvPr>
          <p:cNvSpPr txBox="1"/>
          <p:nvPr/>
        </p:nvSpPr>
        <p:spPr>
          <a:xfrm>
            <a:off x="914400" y="696575"/>
            <a:ext cx="110676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2800" dirty="0">
              <a:latin typeface="Avenir Next LT Pro" panose="020B05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73D2A5C-98CC-21BA-3D19-7C281B29526E}"/>
              </a:ext>
            </a:extLst>
          </p:cNvPr>
          <p:cNvCxnSpPr>
            <a:cxnSpLocks/>
          </p:cNvCxnSpPr>
          <p:nvPr/>
        </p:nvCxnSpPr>
        <p:spPr>
          <a:xfrm>
            <a:off x="1733968" y="1248436"/>
            <a:ext cx="8961123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B397F2DA-EFD3-380B-6B5D-F70A7D7C5875}"/>
              </a:ext>
            </a:extLst>
          </p:cNvPr>
          <p:cNvSpPr txBox="1"/>
          <p:nvPr/>
        </p:nvSpPr>
        <p:spPr>
          <a:xfrm>
            <a:off x="1483360" y="467067"/>
            <a:ext cx="110676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kern="1200" dirty="0">
                <a:solidFill>
                  <a:schemeClr val="tx1"/>
                </a:solidFill>
                <a:effectLst/>
                <a:latin typeface="Avenir Next LT Pro" panose="020B0504020202020204" pitchFamily="34" charset="0"/>
                <a:ea typeface="+mj-ea"/>
                <a:cs typeface="+mj-cs"/>
              </a:rPr>
              <a:t>Why did I read the Scrum Guide?</a:t>
            </a:r>
            <a:endParaRPr lang="en-GB" sz="2800" dirty="0">
              <a:latin typeface="Avenir Next LT Pro" panose="020B05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C2F7B0-8C3E-D797-D466-45B21743D065}"/>
              </a:ext>
            </a:extLst>
          </p:cNvPr>
          <p:cNvSpPr/>
          <p:nvPr/>
        </p:nvSpPr>
        <p:spPr>
          <a:xfrm>
            <a:off x="0" y="0"/>
            <a:ext cx="411061" cy="6858000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4" descr="A close-up of a game of scrabble&#10;&#10;Description automatically generated with medium confidence">
            <a:extLst>
              <a:ext uri="{FF2B5EF4-FFF2-40B4-BE49-F238E27FC236}">
                <a16:creationId xmlns:a16="http://schemas.microsoft.com/office/drawing/2014/main" id="{E7CEF86D-3E8A-FCA3-C48A-A91DC6109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968" y="1629528"/>
            <a:ext cx="5613316" cy="421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8990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433B160-2357-5600-6400-D8F328181DC7}"/>
              </a:ext>
            </a:extLst>
          </p:cNvPr>
          <p:cNvSpPr txBox="1"/>
          <p:nvPr/>
        </p:nvSpPr>
        <p:spPr>
          <a:xfrm>
            <a:off x="914400" y="696575"/>
            <a:ext cx="110676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2800" dirty="0">
              <a:latin typeface="Avenir Next LT Pro" panose="020B05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73D2A5C-98CC-21BA-3D19-7C281B29526E}"/>
              </a:ext>
            </a:extLst>
          </p:cNvPr>
          <p:cNvCxnSpPr>
            <a:cxnSpLocks/>
          </p:cNvCxnSpPr>
          <p:nvPr/>
        </p:nvCxnSpPr>
        <p:spPr>
          <a:xfrm>
            <a:off x="1733968" y="1248436"/>
            <a:ext cx="8961123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B397F2DA-EFD3-380B-6B5D-F70A7D7C5875}"/>
              </a:ext>
            </a:extLst>
          </p:cNvPr>
          <p:cNvSpPr txBox="1"/>
          <p:nvPr/>
        </p:nvSpPr>
        <p:spPr>
          <a:xfrm>
            <a:off x="1483360" y="467067"/>
            <a:ext cx="110676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kern="1200" dirty="0">
                <a:solidFill>
                  <a:schemeClr val="tx1"/>
                </a:solidFill>
                <a:effectLst/>
                <a:latin typeface="Avenir Next LT Pro" panose="020B0504020202020204" pitchFamily="34" charset="0"/>
                <a:ea typeface="+mj-ea"/>
                <a:cs typeface="+mj-cs"/>
              </a:rPr>
              <a:t>Surprises!</a:t>
            </a:r>
            <a:endParaRPr lang="en-GB" sz="2800" dirty="0">
              <a:latin typeface="Avenir Next LT Pro" panose="020B05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C2F7B0-8C3E-D797-D466-45B21743D065}"/>
              </a:ext>
            </a:extLst>
          </p:cNvPr>
          <p:cNvSpPr/>
          <p:nvPr/>
        </p:nvSpPr>
        <p:spPr>
          <a:xfrm>
            <a:off x="0" y="0"/>
            <a:ext cx="411061" cy="6858000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5E3E5D-6A61-450E-A580-47832BBDFA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968" y="1667640"/>
            <a:ext cx="6349206" cy="42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95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433B160-2357-5600-6400-D8F328181DC7}"/>
              </a:ext>
            </a:extLst>
          </p:cNvPr>
          <p:cNvSpPr txBox="1"/>
          <p:nvPr/>
        </p:nvSpPr>
        <p:spPr>
          <a:xfrm>
            <a:off x="914400" y="696575"/>
            <a:ext cx="110676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2800" dirty="0">
              <a:latin typeface="Avenir Next LT Pro" panose="020B05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73D2A5C-98CC-21BA-3D19-7C281B29526E}"/>
              </a:ext>
            </a:extLst>
          </p:cNvPr>
          <p:cNvCxnSpPr>
            <a:cxnSpLocks/>
          </p:cNvCxnSpPr>
          <p:nvPr/>
        </p:nvCxnSpPr>
        <p:spPr>
          <a:xfrm>
            <a:off x="1733968" y="1248436"/>
            <a:ext cx="8961123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B397F2DA-EFD3-380B-6B5D-F70A7D7C5875}"/>
              </a:ext>
            </a:extLst>
          </p:cNvPr>
          <p:cNvSpPr txBox="1"/>
          <p:nvPr/>
        </p:nvSpPr>
        <p:spPr>
          <a:xfrm>
            <a:off x="1483360" y="467067"/>
            <a:ext cx="110676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kern="1200" dirty="0">
                <a:solidFill>
                  <a:schemeClr val="tx1"/>
                </a:solidFill>
                <a:effectLst/>
                <a:latin typeface="Avenir Next LT Pro" panose="020B0504020202020204" pitchFamily="34" charset="0"/>
                <a:ea typeface="+mj-ea"/>
                <a:cs typeface="+mj-cs"/>
              </a:rPr>
              <a:t>Surprise 1</a:t>
            </a:r>
            <a:endParaRPr lang="en-GB" sz="2800" dirty="0">
              <a:latin typeface="Avenir Next LT Pro" panose="020B05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C2F7B0-8C3E-D797-D466-45B21743D065}"/>
              </a:ext>
            </a:extLst>
          </p:cNvPr>
          <p:cNvSpPr/>
          <p:nvPr/>
        </p:nvSpPr>
        <p:spPr>
          <a:xfrm>
            <a:off x="0" y="0"/>
            <a:ext cx="411061" cy="6858000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FBCC5-5398-8A01-4E1E-FBADCA58A8D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33967" y="1633536"/>
            <a:ext cx="8961123" cy="4318083"/>
          </a:xfrm>
        </p:spPr>
        <p:txBody>
          <a:bodyPr/>
          <a:lstStyle/>
          <a:p>
            <a:pPr marL="0" indent="0">
              <a:buNone/>
            </a:pPr>
            <a:r>
              <a:rPr lang="en-AU" altLang="en-US" dirty="0">
                <a:latin typeface="Arial Regular"/>
              </a:rPr>
              <a:t>It’s short!</a:t>
            </a:r>
            <a:br>
              <a:rPr lang="en-AU" altLang="en-US" dirty="0"/>
            </a:br>
            <a:endParaRPr lang="en-US" altLang="ja-JP" dirty="0"/>
          </a:p>
          <a:p>
            <a:pPr>
              <a:spcBef>
                <a:spcPct val="60000"/>
              </a:spcBef>
            </a:pPr>
            <a:endParaRPr lang="en-GB" altLang="en-US" dirty="0">
              <a:latin typeface="TradeGothic" charset="0"/>
            </a:endParaRPr>
          </a:p>
          <a:p>
            <a:endParaRPr lang="en-US" altLang="en-US" dirty="0"/>
          </a:p>
          <a:p>
            <a:endParaRPr lang="en-US" altLang="en-US" dirty="0"/>
          </a:p>
        </p:txBody>
      </p:sp>
      <p:pic>
        <p:nvPicPr>
          <p:cNvPr id="6" name="Picture 2" descr="A carrot and measuring tape&#10;&#10;Description automatically generated with low confidence">
            <a:extLst>
              <a:ext uri="{FF2B5EF4-FFF2-40B4-BE49-F238E27FC236}">
                <a16:creationId xmlns:a16="http://schemas.microsoft.com/office/drawing/2014/main" id="{E3460F7D-1F77-230E-4BCE-9B4C6B932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909" y="2199854"/>
            <a:ext cx="5722406" cy="3809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5097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433B160-2357-5600-6400-D8F328181DC7}"/>
              </a:ext>
            </a:extLst>
          </p:cNvPr>
          <p:cNvSpPr txBox="1"/>
          <p:nvPr/>
        </p:nvSpPr>
        <p:spPr>
          <a:xfrm>
            <a:off x="914400" y="696575"/>
            <a:ext cx="110676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2800" dirty="0">
              <a:latin typeface="Avenir Next LT Pro" panose="020B05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73D2A5C-98CC-21BA-3D19-7C281B29526E}"/>
              </a:ext>
            </a:extLst>
          </p:cNvPr>
          <p:cNvCxnSpPr>
            <a:cxnSpLocks/>
          </p:cNvCxnSpPr>
          <p:nvPr/>
        </p:nvCxnSpPr>
        <p:spPr>
          <a:xfrm>
            <a:off x="1733968" y="1248436"/>
            <a:ext cx="8961123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B397F2DA-EFD3-380B-6B5D-F70A7D7C5875}"/>
              </a:ext>
            </a:extLst>
          </p:cNvPr>
          <p:cNvSpPr txBox="1"/>
          <p:nvPr/>
        </p:nvSpPr>
        <p:spPr>
          <a:xfrm>
            <a:off x="1483360" y="467067"/>
            <a:ext cx="110676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kern="1200" dirty="0">
                <a:solidFill>
                  <a:schemeClr val="tx1"/>
                </a:solidFill>
                <a:effectLst/>
                <a:latin typeface="Avenir Next LT Pro" panose="020B0504020202020204" pitchFamily="34" charset="0"/>
                <a:ea typeface="+mj-ea"/>
                <a:cs typeface="+mj-cs"/>
              </a:rPr>
              <a:t>Surprise 2</a:t>
            </a:r>
            <a:endParaRPr lang="en-GB" sz="2800" dirty="0">
              <a:latin typeface="Avenir Next LT Pro" panose="020B05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C2F7B0-8C3E-D797-D466-45B21743D065}"/>
              </a:ext>
            </a:extLst>
          </p:cNvPr>
          <p:cNvSpPr/>
          <p:nvPr/>
        </p:nvSpPr>
        <p:spPr>
          <a:xfrm>
            <a:off x="0" y="0"/>
            <a:ext cx="411061" cy="6858000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F1F2E-AD6F-ADE5-E5FB-952F3B30BD1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30529" y="1328738"/>
            <a:ext cx="8812881" cy="4414327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AU" altLang="en-US" dirty="0">
                <a:latin typeface="Arial Regular"/>
              </a:rPr>
              <a:t>There are a lot of versions, sometimes with contradictory changes!</a:t>
            </a:r>
          </a:p>
          <a:p>
            <a:pPr indent="0">
              <a:buNone/>
              <a:defRPr/>
            </a:pPr>
            <a:endParaRPr lang="en-AU" altLang="ja-JP" dirty="0">
              <a:latin typeface="Arial Regular"/>
            </a:endParaRPr>
          </a:p>
          <a:p>
            <a:pPr marL="0" indent="0">
              <a:buNone/>
              <a:defRPr/>
            </a:pPr>
            <a:r>
              <a:rPr lang="en-GB" altLang="ja-JP" dirty="0">
                <a:latin typeface="Arial Regular"/>
              </a:rPr>
              <a:t>When do you choose a Sprint Goal?</a:t>
            </a:r>
            <a:endParaRPr lang="en-US" altLang="ja-JP" dirty="0">
              <a:latin typeface="Arial Regular"/>
            </a:endParaRPr>
          </a:p>
          <a:p>
            <a:pPr>
              <a:spcBef>
                <a:spcPct val="60000"/>
              </a:spcBef>
              <a:defRPr/>
            </a:pPr>
            <a:endParaRPr lang="en-GB" altLang="en-US" dirty="0">
              <a:latin typeface="TradeGothic" charset="0"/>
            </a:endParaRP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8FA502-A4CE-2BF5-221C-B5E9B19D66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0529" y="3312237"/>
            <a:ext cx="5079365" cy="337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212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433B160-2357-5600-6400-D8F328181DC7}"/>
              </a:ext>
            </a:extLst>
          </p:cNvPr>
          <p:cNvSpPr txBox="1"/>
          <p:nvPr/>
        </p:nvSpPr>
        <p:spPr>
          <a:xfrm>
            <a:off x="914400" y="696575"/>
            <a:ext cx="110676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2800" dirty="0">
              <a:latin typeface="Avenir Next LT Pro" panose="020B05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73D2A5C-98CC-21BA-3D19-7C281B29526E}"/>
              </a:ext>
            </a:extLst>
          </p:cNvPr>
          <p:cNvCxnSpPr>
            <a:cxnSpLocks/>
          </p:cNvCxnSpPr>
          <p:nvPr/>
        </p:nvCxnSpPr>
        <p:spPr>
          <a:xfrm>
            <a:off x="1733968" y="1248436"/>
            <a:ext cx="8961123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B397F2DA-EFD3-380B-6B5D-F70A7D7C5875}"/>
              </a:ext>
            </a:extLst>
          </p:cNvPr>
          <p:cNvSpPr txBox="1"/>
          <p:nvPr/>
        </p:nvSpPr>
        <p:spPr>
          <a:xfrm>
            <a:off x="1483360" y="467067"/>
            <a:ext cx="110676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kern="1200" dirty="0">
                <a:solidFill>
                  <a:schemeClr val="tx1"/>
                </a:solidFill>
                <a:effectLst/>
                <a:latin typeface="Avenir Next LT Pro" panose="020B0504020202020204" pitchFamily="34" charset="0"/>
                <a:ea typeface="+mj-ea"/>
                <a:cs typeface="+mj-cs"/>
              </a:rPr>
              <a:t>Surprise 3</a:t>
            </a:r>
            <a:endParaRPr lang="en-GB" sz="2800" dirty="0">
              <a:latin typeface="Avenir Next LT Pro" panose="020B05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C2F7B0-8C3E-D797-D466-45B21743D065}"/>
              </a:ext>
            </a:extLst>
          </p:cNvPr>
          <p:cNvSpPr/>
          <p:nvPr/>
        </p:nvSpPr>
        <p:spPr>
          <a:xfrm>
            <a:off x="0" y="0"/>
            <a:ext cx="411061" cy="6858000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B014D-B785-58FC-B0DF-143E4FB6AC8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30529" y="1328738"/>
            <a:ext cx="7772400" cy="3260725"/>
          </a:xfrm>
        </p:spPr>
        <p:txBody>
          <a:bodyPr/>
          <a:lstStyle/>
          <a:p>
            <a:pPr marL="0" indent="0">
              <a:buNone/>
            </a:pPr>
            <a:r>
              <a:rPr lang="en-AU" altLang="en-US" dirty="0">
                <a:latin typeface="Arial Regular"/>
              </a:rPr>
              <a:t>Scrum is immutable!</a:t>
            </a:r>
          </a:p>
          <a:p>
            <a:endParaRPr lang="en-AU" altLang="en-US" dirty="0"/>
          </a:p>
          <a:p>
            <a:endParaRPr lang="en-AU" altLang="en-US" dirty="0"/>
          </a:p>
          <a:p>
            <a:endParaRPr lang="en-US" altLang="ja-JP" dirty="0"/>
          </a:p>
          <a:p>
            <a:pPr>
              <a:spcBef>
                <a:spcPct val="60000"/>
              </a:spcBef>
            </a:pPr>
            <a:endParaRPr lang="en-GB" altLang="en-US" dirty="0">
              <a:latin typeface="TradeGothic" charset="0"/>
            </a:endParaRPr>
          </a:p>
          <a:p>
            <a:endParaRPr lang="en-US" altLang="en-US" dirty="0"/>
          </a:p>
          <a:p>
            <a:endParaRPr lang="en-US" altLang="en-US" dirty="0"/>
          </a:p>
        </p:txBody>
      </p:sp>
      <p:pic>
        <p:nvPicPr>
          <p:cNvPr id="6" name="Picture 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E399D7A8-1487-1EB9-1B6A-1BE5201E9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529" y="2496604"/>
            <a:ext cx="10121143" cy="2251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55645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499</Words>
  <Application>Microsoft Office PowerPoint</Application>
  <PresentationFormat>Widescreen</PresentationFormat>
  <Paragraphs>112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Arial Regular</vt:lpstr>
      <vt:lpstr>Avenir Next LT Pro</vt:lpstr>
      <vt:lpstr>Calibri</vt:lpstr>
      <vt:lpstr>Calibri Light</vt:lpstr>
      <vt:lpstr>TradeGothic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Vinnie Gill</dc:creator>
  <cp:lastModifiedBy>Vinnie Gill</cp:lastModifiedBy>
  <cp:revision>48</cp:revision>
  <dcterms:created xsi:type="dcterms:W3CDTF">2023-06-25T18:49:46Z</dcterms:created>
  <dcterms:modified xsi:type="dcterms:W3CDTF">2023-06-30T09:52:45Z</dcterms:modified>
</cp:coreProperties>
</file>